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8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29" r:id="rId3"/>
    <p:sldId id="617" r:id="rId4"/>
    <p:sldId id="618" r:id="rId5"/>
    <p:sldId id="619" r:id="rId6"/>
    <p:sldId id="620" r:id="rId7"/>
    <p:sldId id="621" r:id="rId8"/>
    <p:sldId id="622" r:id="rId9"/>
    <p:sldId id="623" r:id="rId10"/>
    <p:sldId id="625" r:id="rId11"/>
    <p:sldId id="626" r:id="rId12"/>
    <p:sldId id="628" r:id="rId13"/>
    <p:sldId id="629" r:id="rId14"/>
    <p:sldId id="630" r:id="rId15"/>
    <p:sldId id="631" r:id="rId16"/>
    <p:sldId id="632" r:id="rId17"/>
    <p:sldId id="633" r:id="rId18"/>
    <p:sldId id="634" r:id="rId19"/>
    <p:sldId id="640" r:id="rId20"/>
    <p:sldId id="635" r:id="rId21"/>
    <p:sldId id="636" r:id="rId22"/>
    <p:sldId id="637" r:id="rId23"/>
    <p:sldId id="638" r:id="rId24"/>
    <p:sldId id="639" r:id="rId25"/>
    <p:sldId id="641" r:id="rId26"/>
    <p:sldId id="642" r:id="rId27"/>
    <p:sldId id="643" r:id="rId28"/>
    <p:sldId id="644" r:id="rId29"/>
    <p:sldId id="645" r:id="rId30"/>
    <p:sldId id="646" r:id="rId31"/>
    <p:sldId id="647" r:id="rId32"/>
    <p:sldId id="648" r:id="rId33"/>
    <p:sldId id="649" r:id="rId34"/>
    <p:sldId id="650" r:id="rId35"/>
    <p:sldId id="609" r:id="rId36"/>
    <p:sldId id="612" r:id="rId37"/>
    <p:sldId id="613" r:id="rId38"/>
    <p:sldId id="610" r:id="rId39"/>
    <p:sldId id="611" r:id="rId40"/>
    <p:sldId id="330" r:id="rId41"/>
  </p:sldIdLst>
  <p:sldSz cx="12192000" cy="6858000"/>
  <p:notesSz cx="7103745" cy="10234295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BAE"/>
    <a:srgbClr val="C1DEF6"/>
    <a:srgbClr val="B4DEFA"/>
    <a:srgbClr val="EA6E7E"/>
    <a:srgbClr val="EFA0A7"/>
    <a:srgbClr val="F3EFEE"/>
    <a:srgbClr val="F5F1EE"/>
    <a:srgbClr val="FCF8F7"/>
    <a:srgbClr val="F1EDEA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Relationship Id="rId2" Type="http://schemas.openxmlformats.org/officeDocument/2006/relationships/image" Target="../media/image18.wmf" /><Relationship Id="rId3" Type="http://schemas.openxmlformats.org/officeDocument/2006/relationships/image" Target="../media/image19.w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Relationship Id="rId2" Type="http://schemas.openxmlformats.org/officeDocument/2006/relationships/image" Target="../media/image20.w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1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D2A48B96-639E-45A3-A0BA-2464DFDB1FA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A6837353-30EB-4A48-80EB-173D804AEFBD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13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5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22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23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5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30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31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34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32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39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33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14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15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16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17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18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19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20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</a:lstStyle>
          <a:p>
            <a:pPr lvl="0" algn="r"/>
            <a:fld id="{9A0DB2DC-4C9A-4742-B13C-FB6460FD3503}" type="slidenum">
              <a:rPr lang="zh-CN" altLang="en-US" sz="1200" b="0">
                <a:latin typeface="Times New Roman" pitchFamily="18" charset="0"/>
                <a:ea typeface="宋体" pitchFamily="2" charset="-122"/>
              </a:rPr>
              <a:pPr/>
              <a:t>21</a:t>
            </a:fld>
            <a:endParaRPr lang="zh-CN" altLang="en-US" sz="1200" b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lvl="0"/>
            <a:fld id="{BB962C8B-B14F-4D97-AF65-F5344CB8AC3E}" type="datetime1">
              <a:rPr lang="zh-CN" altLang="en-US">
                <a:latin typeface="Arial" pitchFamily="34" charset="0"/>
              </a:rPr>
              <a:pPr/>
              <a:t/>
            </a:fld>
            <a:endParaRPr lang="zh-CN" altLang="en-US">
              <a:latin typeface="Arial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lvl="0"/>
            <a:endParaRPr lang="zh-CN" altLang="en-US">
              <a:latin typeface="Arial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/>
            <a:fld id="{9A0DB2DC-4C9A-4742-B13C-FB6460FD3503}" type="slidenum">
              <a:rPr lang="zh-CN" altLang="en-US">
                <a:latin typeface="Arial" pitchFamily="34" charset="0"/>
              </a:rPr>
              <a:pPr/>
              <a:t/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defPPr/>
            <a:lvl1pPr algn="l">
              <a:defRPr sz="5335" b="1" cap="all"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defPPr/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defPPr/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defPPr/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defPPr/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defPPr/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defPPr/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defPPr/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defPPr/>
            <a:lvl1pPr algn="l">
              <a:defRPr sz="2665" b="1"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defPPr/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defPPr/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defPPr/>
            <a:lvl1pPr algn="l">
              <a:defRPr sz="2665" b="1"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defPPr/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defPPr/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1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30820CF-B880-4189-942D-D702A7CBA730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C913308-F349-4B6D-A68A-DD1791B4A57B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3.emf" /><Relationship Id="rId5" Type="http://schemas.openxmlformats.org/officeDocument/2006/relationships/vmlDrawing" Target="../drawings/vmlDrawing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4.emf" /><Relationship Id="rId5" Type="http://schemas.openxmlformats.org/officeDocument/2006/relationships/vmlDrawing" Target="../drawings/vmlDrawing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oleObject" Target="../embeddings/oleObject3.bin" TargetMode="Internal" /><Relationship Id="rId4" Type="http://schemas.openxmlformats.org/officeDocument/2006/relationships/image" Target="../media/image5.emf" /><Relationship Id="rId5" Type="http://schemas.openxmlformats.org/officeDocument/2006/relationships/vmlDrawing" Target="../drawings/vmlDrawing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oleObject" Target="../embeddings/oleObject4.bin" TargetMode="Internal" /><Relationship Id="rId4" Type="http://schemas.openxmlformats.org/officeDocument/2006/relationships/image" Target="../media/image6.emf" /><Relationship Id="rId5" Type="http://schemas.openxmlformats.org/officeDocument/2006/relationships/vmlDrawing" Target="../drawings/vmlDrawing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5.bin" TargetMode="Internal" /><Relationship Id="rId4" Type="http://schemas.openxmlformats.org/officeDocument/2006/relationships/image" Target="../media/image7.emf" /><Relationship Id="rId5" Type="http://schemas.openxmlformats.org/officeDocument/2006/relationships/vmlDrawing" Target="../drawings/vmlDrawing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6.bin" TargetMode="Internal" /><Relationship Id="rId4" Type="http://schemas.openxmlformats.org/officeDocument/2006/relationships/image" Target="../media/image8.emf" /><Relationship Id="rId5" Type="http://schemas.openxmlformats.org/officeDocument/2006/relationships/vmlDrawing" Target="../drawings/vmlDrawing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7.bin" TargetMode="Internal" /><Relationship Id="rId4" Type="http://schemas.openxmlformats.org/officeDocument/2006/relationships/image" Target="../media/image9.emf" /><Relationship Id="rId5" Type="http://schemas.openxmlformats.org/officeDocument/2006/relationships/vmlDrawing" Target="../drawings/vmlDrawing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8.bin" TargetMode="Internal" /><Relationship Id="rId4" Type="http://schemas.openxmlformats.org/officeDocument/2006/relationships/image" Target="../media/image10.emf" /><Relationship Id="rId5" Type="http://schemas.openxmlformats.org/officeDocument/2006/relationships/oleObject" Target="../embeddings/oleObject9.bin" TargetMode="Internal" /><Relationship Id="rId6" Type="http://schemas.openxmlformats.org/officeDocument/2006/relationships/image" Target="../media/image11.emf" /><Relationship Id="rId7" Type="http://schemas.openxmlformats.org/officeDocument/2006/relationships/vmlDrawing" Target="../drawings/vmlDrawing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10.bin" TargetMode="Internal" /><Relationship Id="rId4" Type="http://schemas.openxmlformats.org/officeDocument/2006/relationships/image" Target="../media/image12.emf" /><Relationship Id="rId5" Type="http://schemas.openxmlformats.org/officeDocument/2006/relationships/vmlDrawing" Target="../drawings/vmlDrawing9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11.bin" TargetMode="Internal" /><Relationship Id="rId4" Type="http://schemas.openxmlformats.org/officeDocument/2006/relationships/image" Target="../media/image13.emf" /><Relationship Id="rId5" Type="http://schemas.openxmlformats.org/officeDocument/2006/relationships/vmlDrawing" Target="../drawings/vmlDrawing1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12.bin" TargetMode="Internal" /><Relationship Id="rId4" Type="http://schemas.openxmlformats.org/officeDocument/2006/relationships/image" Target="../media/image14.emf" /><Relationship Id="rId5" Type="http://schemas.openxmlformats.org/officeDocument/2006/relationships/vmlDrawing" Target="../drawings/vmlDrawing11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2.vml" /><Relationship Id="rId2" Type="http://schemas.openxmlformats.org/officeDocument/2006/relationships/image" Target="../media/image16.png" /><Relationship Id="rId3" Type="http://schemas.openxmlformats.org/officeDocument/2006/relationships/oleObject" Target="../embeddings/oleObject13.bin" TargetMode="Internal" /><Relationship Id="rId4" Type="http://schemas.openxmlformats.org/officeDocument/2006/relationships/image" Target="../media/image17.wmf" /><Relationship Id="rId5" Type="http://schemas.openxmlformats.org/officeDocument/2006/relationships/oleObject" Target="../embeddings/oleObject14.bin" TargetMode="Internal" /><Relationship Id="rId6" Type="http://schemas.openxmlformats.org/officeDocument/2006/relationships/oleObject" Target="../embeddings/oleObject15.bin" TargetMode="Internal" /><Relationship Id="rId7" Type="http://schemas.openxmlformats.org/officeDocument/2006/relationships/image" Target="../media/image18.wmf" /><Relationship Id="rId8" Type="http://schemas.openxmlformats.org/officeDocument/2006/relationships/oleObject" Target="../embeddings/oleObject16.bin" TargetMode="Internal" /><Relationship Id="rId9" Type="http://schemas.openxmlformats.org/officeDocument/2006/relationships/image" Target="../media/image19.w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7.bin" TargetMode="Internal" /><Relationship Id="rId3" Type="http://schemas.openxmlformats.org/officeDocument/2006/relationships/image" Target="../media/image17.wmf" /><Relationship Id="rId4" Type="http://schemas.openxmlformats.org/officeDocument/2006/relationships/oleObject" Target="../embeddings/oleObject18.bin" TargetMode="Internal" /><Relationship Id="rId5" Type="http://schemas.openxmlformats.org/officeDocument/2006/relationships/image" Target="../media/image20.wmf" /><Relationship Id="rId6" Type="http://schemas.openxmlformats.org/officeDocument/2006/relationships/vmlDrawing" Target="../drawings/vmlDrawing1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9.bin" TargetMode="Internal" /><Relationship Id="rId4" Type="http://schemas.openxmlformats.org/officeDocument/2006/relationships/image" Target="../media/image21.emf" /><Relationship Id="rId5" Type="http://schemas.openxmlformats.org/officeDocument/2006/relationships/oleObject" Target="../embeddings/oleObject20.bin" TargetMode="Internal" /><Relationship Id="rId6" Type="http://schemas.openxmlformats.org/officeDocument/2006/relationships/image" Target="../media/image22.emf" /><Relationship Id="rId7" Type="http://schemas.openxmlformats.org/officeDocument/2006/relationships/vmlDrawing" Target="../drawings/vmlDrawing14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21.bin" TargetMode="Internal" /><Relationship Id="rId4" Type="http://schemas.openxmlformats.org/officeDocument/2006/relationships/image" Target="../media/image23.emf" /><Relationship Id="rId5" Type="http://schemas.openxmlformats.org/officeDocument/2006/relationships/vmlDrawing" Target="../drawings/vmlDrawing15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22.bin" TargetMode="Internal" /><Relationship Id="rId4" Type="http://schemas.openxmlformats.org/officeDocument/2006/relationships/image" Target="../media/image24.emf" /><Relationship Id="rId5" Type="http://schemas.openxmlformats.org/officeDocument/2006/relationships/vmlDrawing" Target="../drawings/vmlDrawing16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23.bin" TargetMode="Internal" /><Relationship Id="rId4" Type="http://schemas.openxmlformats.org/officeDocument/2006/relationships/image" Target="../media/image25.emf" /><Relationship Id="rId5" Type="http://schemas.openxmlformats.org/officeDocument/2006/relationships/vmlDrawing" Target="../drawings/vmlDrawing17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8663709" y="193251"/>
            <a:ext cx="31143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2019A</a:t>
            </a:r>
            <a:r>
              <a:rPr lang="zh-CN" altLang="en-US" b="1">
                <a:solidFill>
                  <a:schemeClr val="accent1"/>
                </a:solidFill>
              </a:rPr>
              <a:t>版必修 第二册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4655" y="3074670"/>
            <a:ext cx="953389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5400" b="1">
                <a:solidFill>
                  <a:srgbClr val="FF0000"/>
                </a:solidFill>
                <a:sym typeface="+mn-ea"/>
              </a:rPr>
              <a:t>                   </a:t>
            </a:r>
            <a:r>
              <a:rPr lang="zh-CN" sz="5400" b="1">
                <a:solidFill>
                  <a:srgbClr val="FF0000"/>
                </a:solidFill>
                <a:sym typeface="+mn-ea"/>
              </a:rPr>
              <a:t>章末小结</a:t>
            </a:r>
            <a:endParaRPr lang="zh-CN" sz="5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37524" y="1529765"/>
            <a:ext cx="784733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5400" b="1">
                <a:solidFill>
                  <a:srgbClr val="FF0000"/>
                </a:solidFill>
              </a:rPr>
              <a:t>第八章     　立体几何初步</a:t>
            </a:r>
            <a:endParaRPr lang="zh-CN" altLang="zh-CN" sz="5400" b="1">
              <a:solidFill>
                <a:srgbClr val="FF0000"/>
              </a:solidFill>
            </a:endParaRPr>
          </a:p>
          <a:p>
            <a:pPr algn="l"/>
            <a:endParaRPr lang="zh-CN" altLang="zh-CN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87341" name="文本框 2787340"/>
          <p:cNvSpPr txBox="1"/>
          <p:nvPr/>
        </p:nvSpPr>
        <p:spPr>
          <a:xfrm>
            <a:off x="2603500" y="1685925"/>
            <a:ext cx="5059045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11.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直线与平面垂直的性质定理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87342" name="文本框 2787341"/>
          <p:cNvSpPr txBox="1"/>
          <p:nvPr/>
        </p:nvSpPr>
        <p:spPr>
          <a:xfrm>
            <a:off x="3225800" y="2154238"/>
            <a:ext cx="5605780" cy="607695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lnSpc>
                <a:spcPct val="120000"/>
              </a:lnSpc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垂直于同一个平面的两条直线平行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87343" name="组合 2787342"/>
          <p:cNvGrpSpPr/>
          <p:nvPr/>
        </p:nvGrpSpPr>
        <p:grpSpPr>
          <a:xfrm>
            <a:off x="4341813" y="2730500"/>
            <a:ext cx="2600325" cy="1062038"/>
            <a:chOff x="680" y="2388"/>
            <a:chExt cx="1638" cy="669"/>
          </a:xfrm>
        </p:grpSpPr>
        <p:sp>
          <p:nvSpPr>
            <p:cNvPr id="23562" name="文本框 2787343"/>
            <p:cNvSpPr txBox="1"/>
            <p:nvPr/>
          </p:nvSpPr>
          <p:spPr>
            <a:xfrm>
              <a:off x="690" y="2388"/>
              <a:ext cx="672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 baseline="-25000">
                  <a:latin typeface="Times New Roman" pitchFamily="18" charset="0"/>
                  <a:ea typeface="华文中宋" pitchFamily="2" charset="-122"/>
                </a:rPr>
                <a:t>1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3563" name="文本框 2787344"/>
            <p:cNvSpPr txBox="1"/>
            <p:nvPr/>
          </p:nvSpPr>
          <p:spPr>
            <a:xfrm>
              <a:off x="680" y="2728"/>
              <a:ext cx="672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 baseline="-25000">
                  <a:latin typeface="Times New Roman" pitchFamily="18" charset="0"/>
                  <a:ea typeface="华文中宋" pitchFamily="2" charset="-122"/>
                </a:rPr>
                <a:t>2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3564" name="右大括号 2787345"/>
            <p:cNvSpPr/>
            <p:nvPr/>
          </p:nvSpPr>
          <p:spPr>
            <a:xfrm>
              <a:off x="1360" y="2456"/>
              <a:ext cx="114" cy="567"/>
            </a:xfrm>
            <a:prstGeom prst="rightBrace">
              <a:avLst>
                <a:gd name="adj1" fmla="val 41424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3565" name="文本框 2787346"/>
            <p:cNvSpPr txBox="1"/>
            <p:nvPr/>
          </p:nvSpPr>
          <p:spPr>
            <a:xfrm>
              <a:off x="1474" y="2546"/>
              <a:ext cx="844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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l</a:t>
              </a:r>
              <a:r>
                <a:rPr lang="en-US" altLang="zh-CN" sz="2800" baseline="-250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1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//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l</a:t>
              </a:r>
              <a:r>
                <a:rPr lang="en-US" altLang="zh-CN" sz="2800" baseline="-250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2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</p:grpSp>
      <p:sp>
        <p:nvSpPr>
          <p:cNvPr id="2787348" name="文本框 2787347"/>
          <p:cNvSpPr txBox="1"/>
          <p:nvPr/>
        </p:nvSpPr>
        <p:spPr>
          <a:xfrm>
            <a:off x="3298825" y="3846513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由线面垂直得线线平行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78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78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787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787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8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8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8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20"/>
                                        <p:tgtEl>
                                          <p:spTgt spid="278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20"/>
                                        <p:tgtEl>
                                          <p:spTgt spid="278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20"/>
                                        <p:tgtEl>
                                          <p:spTgt spid="278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7341" grpId="0"/>
      <p:bldP spid="2787342" grpId="0"/>
      <p:bldP spid="2787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91435" name="文本框 2791434"/>
          <p:cNvSpPr txBox="1"/>
          <p:nvPr/>
        </p:nvSpPr>
        <p:spPr>
          <a:xfrm>
            <a:off x="2674938" y="1700213"/>
            <a:ext cx="36499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12.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两平面垂直的判定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91436" name="文本框 2791435"/>
          <p:cNvSpPr txBox="1"/>
          <p:nvPr/>
        </p:nvSpPr>
        <p:spPr>
          <a:xfrm>
            <a:off x="2603500" y="2312988"/>
            <a:ext cx="7019925" cy="108140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5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一个平面过另一个平面的垂线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则这两个平面垂直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91437" name="组合 2791436"/>
          <p:cNvGrpSpPr/>
          <p:nvPr/>
        </p:nvGrpSpPr>
        <p:grpSpPr>
          <a:xfrm>
            <a:off x="6167438" y="3175001"/>
            <a:ext cx="2447925" cy="1441449"/>
            <a:chOff x="3651" y="980"/>
            <a:chExt cx="1542" cy="908"/>
          </a:xfrm>
        </p:grpSpPr>
        <p:sp>
          <p:nvSpPr>
            <p:cNvPr id="25610" name="平行四边形 2791437"/>
            <p:cNvSpPr/>
            <p:nvPr/>
          </p:nvSpPr>
          <p:spPr>
            <a:xfrm>
              <a:off x="3651" y="1525"/>
              <a:ext cx="1542" cy="363"/>
            </a:xfrm>
            <a:prstGeom prst="parallelogram">
              <a:avLst>
                <a:gd name="adj" fmla="val 103581"/>
              </a:avLst>
            </a:prstGeom>
            <a:solidFill>
              <a:srgbClr val="FFFFFF"/>
            </a:solidFill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5611" name="平行四边形 2791438"/>
            <p:cNvSpPr/>
            <p:nvPr/>
          </p:nvSpPr>
          <p:spPr>
            <a:xfrm rot="5400000" flipH="1">
              <a:off x="3989" y="1229"/>
              <a:ext cx="907" cy="408"/>
            </a:xfrm>
            <a:prstGeom prst="parallelogram">
              <a:avLst>
                <a:gd name="adj" fmla="val 87985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5612" name="任意多边形 2791439"/>
            <p:cNvSpPr/>
            <p:nvPr/>
          </p:nvSpPr>
          <p:spPr>
            <a:xfrm>
              <a:off x="3651" y="1525"/>
              <a:ext cx="1542" cy="363"/>
            </a:xfrm>
            <a:custGeom>
              <a:pathLst>
                <a:path w="1542" h="363">
                  <a:moveTo>
                    <a:pt x="544" y="0"/>
                  </a:moveTo>
                  <a:lnTo>
                    <a:pt x="363" y="0"/>
                  </a:lnTo>
                  <a:lnTo>
                    <a:pt x="0" y="363"/>
                  </a:lnTo>
                  <a:lnTo>
                    <a:pt x="1179" y="363"/>
                  </a:lnTo>
                  <a:lnTo>
                    <a:pt x="1542" y="0"/>
                  </a:lnTo>
                  <a:lnTo>
                    <a:pt x="952" y="0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  <a:endParaRPr lang="zh-CN" altLang="en-US" sz="2800"/>
            </a:p>
          </p:txBody>
        </p:sp>
        <p:sp>
          <p:nvSpPr>
            <p:cNvPr id="25613" name="直接连接符 2791440"/>
            <p:cNvSpPr/>
            <p:nvPr/>
          </p:nvSpPr>
          <p:spPr>
            <a:xfrm>
              <a:off x="4195" y="1525"/>
              <a:ext cx="408" cy="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5614" name="文本框 2791441"/>
            <p:cNvSpPr txBox="1"/>
            <p:nvPr/>
          </p:nvSpPr>
          <p:spPr>
            <a:xfrm>
              <a:off x="4739" y="1466"/>
              <a:ext cx="256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endParaRPr lang="en-US" altLang="zh-CN" sz="2800" i="1">
                <a:latin typeface="Symbol" pitchFamily="18" charset="2"/>
                <a:ea typeface="华文中宋" pitchFamily="2" charset="-122"/>
              </a:endParaRPr>
            </a:p>
          </p:txBody>
        </p:sp>
        <p:sp>
          <p:nvSpPr>
            <p:cNvPr id="25615" name="文本框 2791442"/>
            <p:cNvSpPr txBox="1"/>
            <p:nvPr/>
          </p:nvSpPr>
          <p:spPr>
            <a:xfrm>
              <a:off x="4422" y="1071"/>
              <a:ext cx="238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b</a:t>
              </a:r>
              <a:endParaRPr lang="en-US" altLang="zh-CN" sz="2800" i="1">
                <a:latin typeface="Symbol" pitchFamily="18" charset="2"/>
                <a:ea typeface="华文中宋" pitchFamily="2" charset="-122"/>
              </a:endParaRPr>
            </a:p>
          </p:txBody>
        </p:sp>
        <p:sp>
          <p:nvSpPr>
            <p:cNvPr id="25616" name="任意多边形 2791443"/>
            <p:cNvSpPr/>
            <p:nvPr/>
          </p:nvSpPr>
          <p:spPr>
            <a:xfrm>
              <a:off x="4422" y="1253"/>
              <a:ext cx="1" cy="475"/>
            </a:xfrm>
            <a:custGeom>
              <a:pathLst>
                <a:path w="1" h="475">
                  <a:moveTo>
                    <a:pt x="0" y="0"/>
                  </a:moveTo>
                  <a:lnTo>
                    <a:pt x="1" y="475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  <a:endParaRPr lang="zh-CN" altLang="en-US" sz="2800"/>
            </a:p>
          </p:txBody>
        </p:sp>
        <p:sp>
          <p:nvSpPr>
            <p:cNvPr id="25617" name="文本框 2791444"/>
            <p:cNvSpPr txBox="1"/>
            <p:nvPr/>
          </p:nvSpPr>
          <p:spPr>
            <a:xfrm>
              <a:off x="4240" y="1298"/>
              <a:ext cx="178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华文中宋" pitchFamily="2" charset="-122"/>
                </a:rPr>
                <a:t>l</a:t>
              </a:r>
              <a:endParaRPr lang="en-US" altLang="zh-CN" sz="2800" i="1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</p:grpSp>
      <p:grpSp>
        <p:nvGrpSpPr>
          <p:cNvPr id="2791446" name="组合 2791445"/>
          <p:cNvGrpSpPr/>
          <p:nvPr/>
        </p:nvGrpSpPr>
        <p:grpSpPr>
          <a:xfrm>
            <a:off x="3430588" y="3457575"/>
            <a:ext cx="2632075" cy="1031875"/>
            <a:chOff x="1383" y="2791"/>
            <a:chExt cx="1658" cy="650"/>
          </a:xfrm>
        </p:grpSpPr>
        <p:sp>
          <p:nvSpPr>
            <p:cNvPr id="25619" name="文本框 2791446"/>
            <p:cNvSpPr txBox="1"/>
            <p:nvPr/>
          </p:nvSpPr>
          <p:spPr>
            <a:xfrm>
              <a:off x="1383" y="2791"/>
              <a:ext cx="599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5620" name="文本框 2791447"/>
            <p:cNvSpPr txBox="1"/>
            <p:nvPr/>
          </p:nvSpPr>
          <p:spPr>
            <a:xfrm>
              <a:off x="1383" y="3112"/>
              <a:ext cx="572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 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25621" name="右大括号 2791448"/>
            <p:cNvSpPr/>
            <p:nvPr/>
          </p:nvSpPr>
          <p:spPr>
            <a:xfrm>
              <a:off x="1973" y="2885"/>
              <a:ext cx="136" cy="499"/>
            </a:xfrm>
            <a:prstGeom prst="rightBrace">
              <a:avLst>
                <a:gd name="adj1" fmla="val 30558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5622" name="文本框 2791449"/>
            <p:cNvSpPr txBox="1"/>
            <p:nvPr/>
          </p:nvSpPr>
          <p:spPr>
            <a:xfrm>
              <a:off x="2086" y="2976"/>
              <a:ext cx="955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华文中宋" pitchFamily="2" charset="-122"/>
                  <a:ea typeface="华文中宋" pitchFamily="2" charset="-122"/>
                </a:rPr>
                <a:t>⇒ 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 err="1">
                  <a:latin typeface="Symbol" pitchFamily="18" charset="2"/>
                  <a:ea typeface="华文中宋" pitchFamily="2" charset="-122"/>
                </a:rPr>
                <a:t>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Symbol" pitchFamily="18" charset="2"/>
                  <a:ea typeface="华文中宋" pitchFamily="2" charset="-122"/>
                </a:rPr>
                <a:t>.</a:t>
              </a:r>
              <a:endParaRPr lang="en-US" altLang="zh-CN" sz="2800">
                <a:latin typeface="Symbol" pitchFamily="18" charset="2"/>
                <a:ea typeface="华文中宋" pitchFamily="2" charset="-122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9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9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79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79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"/>
                                        <p:tgtEl>
                                          <p:spTgt spid="2791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"/>
                                        <p:tgtEl>
                                          <p:spTgt spid="2791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"/>
                                        <p:tgtEl>
                                          <p:spTgt spid="2791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79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9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1435" grpId="0"/>
      <p:bldP spid="2791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93495" name="文本框 2793494"/>
          <p:cNvSpPr txBox="1"/>
          <p:nvPr/>
        </p:nvSpPr>
        <p:spPr>
          <a:xfrm>
            <a:off x="2784475" y="1423988"/>
            <a:ext cx="43611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13.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平面与平面垂直的性质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93496" name="文本框 2793495"/>
          <p:cNvSpPr txBox="1"/>
          <p:nvPr/>
        </p:nvSpPr>
        <p:spPr>
          <a:xfrm>
            <a:off x="2533650" y="1892300"/>
            <a:ext cx="6732588" cy="112458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2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两个平面垂直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则一个平面内垂直于交线的直线与于另一个平面垂直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93497" name="组合 2793496"/>
          <p:cNvGrpSpPr/>
          <p:nvPr/>
        </p:nvGrpSpPr>
        <p:grpSpPr>
          <a:xfrm>
            <a:off x="3325813" y="2997200"/>
            <a:ext cx="3192463" cy="1968500"/>
            <a:chOff x="1088" y="2057"/>
            <a:chExt cx="2011" cy="1240"/>
          </a:xfrm>
        </p:grpSpPr>
        <p:sp>
          <p:nvSpPr>
            <p:cNvPr id="26634" name="文本框 2793497"/>
            <p:cNvSpPr txBox="1"/>
            <p:nvPr/>
          </p:nvSpPr>
          <p:spPr>
            <a:xfrm>
              <a:off x="1088" y="2057"/>
              <a:ext cx="659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 err="1">
                  <a:latin typeface="Symbol" pitchFamily="18" charset="2"/>
                  <a:ea typeface="华文中宋" pitchFamily="2" charset="-122"/>
                </a:rPr>
                <a:t>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635" name="文本框 2793498"/>
            <p:cNvSpPr txBox="1"/>
            <p:nvPr/>
          </p:nvSpPr>
          <p:spPr>
            <a:xfrm>
              <a:off x="1088" y="2374"/>
              <a:ext cx="993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∩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b </a:t>
              </a:r>
              <a:r>
                <a:rPr lang="en-US" altLang="zh-CN" sz="2800">
                  <a:latin typeface="Symbol" pitchFamily="18" charset="2"/>
                  <a:ea typeface="华文中宋" pitchFamily="2" charset="-122"/>
                </a:rPr>
                <a:t>=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m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636" name="文本框 2793499"/>
            <p:cNvSpPr txBox="1"/>
            <p:nvPr/>
          </p:nvSpPr>
          <p:spPr>
            <a:xfrm>
              <a:off x="1133" y="2968"/>
              <a:ext cx="619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m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637" name="文本框 2793500"/>
            <p:cNvSpPr txBox="1"/>
            <p:nvPr/>
          </p:nvSpPr>
          <p:spPr>
            <a:xfrm>
              <a:off x="1133" y="2651"/>
              <a:ext cx="590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26638" name="右大括号 2793501"/>
            <p:cNvSpPr/>
            <p:nvPr/>
          </p:nvSpPr>
          <p:spPr>
            <a:xfrm>
              <a:off x="2086" y="2137"/>
              <a:ext cx="158" cy="1134"/>
            </a:xfrm>
            <a:prstGeom prst="rightBrace">
              <a:avLst>
                <a:gd name="adj1" fmla="val 59776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639" name="文本框 2793502"/>
            <p:cNvSpPr txBox="1"/>
            <p:nvPr/>
          </p:nvSpPr>
          <p:spPr>
            <a:xfrm>
              <a:off x="2223" y="2545"/>
              <a:ext cx="876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华文中宋" pitchFamily="2" charset="-122"/>
                  <a:ea typeface="华文中宋" pitchFamily="2" charset="-122"/>
                </a:rPr>
                <a:t>⇒ </a:t>
              </a: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</p:grpSp>
      <p:grpSp>
        <p:nvGrpSpPr>
          <p:cNvPr id="2793504" name="组合 2793503"/>
          <p:cNvGrpSpPr/>
          <p:nvPr/>
        </p:nvGrpSpPr>
        <p:grpSpPr>
          <a:xfrm>
            <a:off x="6818313" y="2887662"/>
            <a:ext cx="2459037" cy="1660526"/>
            <a:chOff x="3424" y="1433"/>
            <a:chExt cx="1549" cy="1046"/>
          </a:xfrm>
        </p:grpSpPr>
        <p:sp>
          <p:nvSpPr>
            <p:cNvPr id="26641" name="平行四边形 2793504"/>
            <p:cNvSpPr/>
            <p:nvPr/>
          </p:nvSpPr>
          <p:spPr>
            <a:xfrm rot="5400000" flipH="1">
              <a:off x="3604" y="1750"/>
              <a:ext cx="1043" cy="408"/>
            </a:xfrm>
            <a:prstGeom prst="parallelogram">
              <a:avLst>
                <a:gd name="adj" fmla="val 86763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642" name="任意多边形 2793505"/>
            <p:cNvSpPr/>
            <p:nvPr/>
          </p:nvSpPr>
          <p:spPr>
            <a:xfrm>
              <a:off x="3424" y="2114"/>
              <a:ext cx="1549" cy="365"/>
            </a:xfrm>
            <a:custGeom>
              <a:pathLst>
                <a:path w="1549" h="365">
                  <a:moveTo>
                    <a:pt x="503" y="3"/>
                  </a:moveTo>
                  <a:lnTo>
                    <a:pt x="427" y="0"/>
                  </a:lnTo>
                  <a:lnTo>
                    <a:pt x="0" y="363"/>
                  </a:lnTo>
                  <a:lnTo>
                    <a:pt x="1126" y="365"/>
                  </a:lnTo>
                  <a:lnTo>
                    <a:pt x="1549" y="0"/>
                  </a:lnTo>
                  <a:lnTo>
                    <a:pt x="915" y="3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  <a:endParaRPr lang="zh-CN" altLang="en-US" sz="2800"/>
            </a:p>
          </p:txBody>
        </p:sp>
        <p:sp>
          <p:nvSpPr>
            <p:cNvPr id="26643" name="直接连接符 2793506"/>
            <p:cNvSpPr/>
            <p:nvPr/>
          </p:nvSpPr>
          <p:spPr>
            <a:xfrm>
              <a:off x="3923" y="2115"/>
              <a:ext cx="408" cy="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6644" name="文本框 2793507"/>
            <p:cNvSpPr txBox="1"/>
            <p:nvPr/>
          </p:nvSpPr>
          <p:spPr>
            <a:xfrm>
              <a:off x="4105" y="1615"/>
              <a:ext cx="256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endParaRPr lang="en-US" altLang="zh-CN" sz="2800" i="1">
                <a:latin typeface="Symbol" pitchFamily="18" charset="2"/>
                <a:ea typeface="华文中宋" pitchFamily="2" charset="-122"/>
              </a:endParaRPr>
            </a:p>
          </p:txBody>
        </p:sp>
        <p:sp>
          <p:nvSpPr>
            <p:cNvPr id="26645" name="文本框 2793508"/>
            <p:cNvSpPr txBox="1"/>
            <p:nvPr/>
          </p:nvSpPr>
          <p:spPr>
            <a:xfrm>
              <a:off x="4604" y="2069"/>
              <a:ext cx="238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b</a:t>
              </a:r>
              <a:endParaRPr lang="en-US" altLang="zh-CN" sz="2800" i="1">
                <a:latin typeface="Symbol" pitchFamily="18" charset="2"/>
                <a:ea typeface="华文中宋" pitchFamily="2" charset="-122"/>
              </a:endParaRPr>
            </a:p>
          </p:txBody>
        </p:sp>
        <p:sp>
          <p:nvSpPr>
            <p:cNvPr id="26646" name="文本框 2793509"/>
            <p:cNvSpPr txBox="1"/>
            <p:nvPr/>
          </p:nvSpPr>
          <p:spPr>
            <a:xfrm>
              <a:off x="4196" y="2069"/>
              <a:ext cx="277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m</a:t>
              </a:r>
              <a:endParaRPr lang="en-US" altLang="zh-CN" sz="2800" i="1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647" name="任意多边形 2793510"/>
            <p:cNvSpPr/>
            <p:nvPr/>
          </p:nvSpPr>
          <p:spPr>
            <a:xfrm>
              <a:off x="4105" y="1842"/>
              <a:ext cx="2" cy="475"/>
            </a:xfrm>
            <a:custGeom>
              <a:pathLst>
                <a:path w="2" h="475">
                  <a:moveTo>
                    <a:pt x="0" y="0"/>
                  </a:moveTo>
                  <a:lnTo>
                    <a:pt x="2" y="475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  <a:endParaRPr lang="zh-CN" altLang="en-US" sz="2800"/>
            </a:p>
          </p:txBody>
        </p:sp>
        <p:sp>
          <p:nvSpPr>
            <p:cNvPr id="26648" name="文本框 2793511"/>
            <p:cNvSpPr txBox="1"/>
            <p:nvPr/>
          </p:nvSpPr>
          <p:spPr>
            <a:xfrm>
              <a:off x="3923" y="1706"/>
              <a:ext cx="178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华文中宋" pitchFamily="2" charset="-122"/>
                </a:rPr>
                <a:t>l</a:t>
              </a:r>
              <a:endParaRPr lang="en-US" altLang="zh-CN" sz="2800" i="1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649" name="任意多边形 2793512"/>
            <p:cNvSpPr/>
            <p:nvPr/>
          </p:nvSpPr>
          <p:spPr>
            <a:xfrm>
              <a:off x="4105" y="2148"/>
              <a:ext cx="93" cy="107"/>
            </a:xfrm>
            <a:custGeom>
              <a:pathLst>
                <a:path w="93" h="107">
                  <a:moveTo>
                    <a:pt x="0" y="58"/>
                  </a:moveTo>
                  <a:lnTo>
                    <a:pt x="83" y="0"/>
                  </a:lnTo>
                  <a:lnTo>
                    <a:pt x="93" y="107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  <a:endParaRPr lang="zh-CN" altLang="en-US" sz="2800"/>
            </a:p>
          </p:txBody>
        </p:sp>
      </p:grpSp>
      <p:sp>
        <p:nvSpPr>
          <p:cNvPr id="2793514" name="文本框 2793513"/>
          <p:cNvSpPr txBox="1"/>
          <p:nvPr/>
        </p:nvSpPr>
        <p:spPr>
          <a:xfrm>
            <a:off x="2495550" y="4976813"/>
            <a:ext cx="6335713" cy="1038860"/>
          </a:xfrm>
          <a:prstGeom prst="rect">
            <a:avLst/>
          </a:prstGeom>
          <a:noFill/>
          <a:ln w="222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两平面垂直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平行于一平面的直线垂直于另一平面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79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79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79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79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"/>
                                        <p:tgtEl>
                                          <p:spTgt spid="279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"/>
                                        <p:tgtEl>
                                          <p:spTgt spid="279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"/>
                                        <p:tgtEl>
                                          <p:spTgt spid="279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9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9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79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"/>
                                        <p:tgtEl>
                                          <p:spTgt spid="2793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"/>
                                        <p:tgtEl>
                                          <p:spTgt spid="2793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"/>
                                        <p:tgtEl>
                                          <p:spTgt spid="2793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3495" grpId="0"/>
      <p:bldP spid="2793496" grpId="0"/>
      <p:bldP spid="2793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754692"/>
          <p:cNvSpPr/>
          <p:nvPr/>
        </p:nvSpPr>
        <p:spPr>
          <a:xfrm>
            <a:off x="1310031" y="869508"/>
            <a:ext cx="5872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defPPr/>
          </a:lstStyle>
          <a:p>
            <a:pPr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类型一  空间几何体的表面积与体积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3315" name="对象 754694"/>
          <p:cNvGraphicFramePr>
            <a:graphicFrameLocks noChangeAspect="1"/>
          </p:cNvGraphicFramePr>
          <p:nvPr/>
        </p:nvGraphicFramePr>
        <p:xfrm>
          <a:off x="538582" y="1603579"/>
          <a:ext cx="11115247" cy="525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582" y="1603579"/>
                        <a:ext cx="11115247" cy="525441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5361" name="对象 755718"/>
          <p:cNvGraphicFramePr>
            <a:graphicFrameLocks noChangeAspect="1"/>
          </p:cNvGraphicFramePr>
          <p:nvPr/>
        </p:nvGraphicFramePr>
        <p:xfrm>
          <a:off x="539217" y="842106"/>
          <a:ext cx="11115247" cy="517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842106"/>
                        <a:ext cx="11115247" cy="51737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矩形 928770"/>
          <p:cNvSpPr/>
          <p:nvPr/>
        </p:nvSpPr>
        <p:spPr>
          <a:xfrm>
            <a:off x="1464336" y="1132398"/>
            <a:ext cx="5339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defPPr/>
          </a:lstStyle>
          <a:p>
            <a:pPr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类型二   与球有关的切、接问题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3555" name="对象 928772"/>
          <p:cNvGraphicFramePr>
            <a:graphicFrameLocks noChangeAspect="1"/>
          </p:cNvGraphicFramePr>
          <p:nvPr/>
        </p:nvGraphicFramePr>
        <p:xfrm>
          <a:off x="530113" y="2193790"/>
          <a:ext cx="11133455" cy="323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113" y="2193790"/>
                        <a:ext cx="11133455" cy="3239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5602" name="对象 776196"/>
          <p:cNvGraphicFramePr>
            <a:graphicFrameLocks noChangeAspect="1"/>
          </p:cNvGraphicFramePr>
          <p:nvPr/>
        </p:nvGraphicFramePr>
        <p:xfrm>
          <a:off x="529478" y="821260"/>
          <a:ext cx="11133455" cy="586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478" y="821260"/>
                        <a:ext cx="11133455" cy="5866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7649" name="对象 777220"/>
          <p:cNvGraphicFramePr>
            <a:graphicFrameLocks noChangeAspect="1"/>
          </p:cNvGraphicFramePr>
          <p:nvPr/>
        </p:nvGraphicFramePr>
        <p:xfrm>
          <a:off x="539217" y="1189824"/>
          <a:ext cx="11115247" cy="447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1189824"/>
                        <a:ext cx="11115247" cy="44783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矩形 928770"/>
          <p:cNvSpPr/>
          <p:nvPr/>
        </p:nvSpPr>
        <p:spPr>
          <a:xfrm>
            <a:off x="1549426" y="1104458"/>
            <a:ext cx="5339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defPPr/>
          </a:lstStyle>
          <a:p>
            <a:pPr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类型二   与球有关的切、接问题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3555" name="对象 928772"/>
          <p:cNvGraphicFramePr>
            <a:graphicFrameLocks noChangeAspect="1"/>
          </p:cNvGraphicFramePr>
          <p:nvPr/>
        </p:nvGraphicFramePr>
        <p:xfrm>
          <a:off x="498998" y="2500495"/>
          <a:ext cx="11133455" cy="258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998" y="2500495"/>
                        <a:ext cx="11133455" cy="25895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9697" name="对象 778243"/>
          <p:cNvGraphicFramePr>
            <a:graphicFrameLocks noChangeAspect="1"/>
          </p:cNvGraphicFramePr>
          <p:nvPr/>
        </p:nvGraphicFramePr>
        <p:xfrm>
          <a:off x="539217" y="1550982"/>
          <a:ext cx="11115247" cy="375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1550982"/>
                        <a:ext cx="11115247" cy="37577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82883" name="文本框 2682882"/>
          <p:cNvSpPr txBox="1"/>
          <p:nvPr/>
        </p:nvSpPr>
        <p:spPr>
          <a:xfrm>
            <a:off x="2711450" y="1233488"/>
            <a:ext cx="276098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1.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三个基本事实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682901" name="文本框 2682900"/>
          <p:cNvSpPr txBox="1"/>
          <p:nvPr/>
        </p:nvSpPr>
        <p:spPr>
          <a:xfrm>
            <a:off x="2459038" y="1681163"/>
            <a:ext cx="7488237" cy="103886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基本事实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1: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如果一条直线上的两点在一个平面内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那么这条直线在此平面内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682902" name="文本框 2682901"/>
          <p:cNvSpPr txBox="1"/>
          <p:nvPr/>
        </p:nvSpPr>
        <p:spPr>
          <a:xfrm>
            <a:off x="2459038" y="2689225"/>
            <a:ext cx="7486650" cy="103886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基本事实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2: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过不在一条直线上的三点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有且只有一个平面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682903" name="文本框 2682902"/>
          <p:cNvSpPr txBox="1"/>
          <p:nvPr/>
        </p:nvSpPr>
        <p:spPr>
          <a:xfrm>
            <a:off x="2459038" y="3624263"/>
            <a:ext cx="7632700" cy="1038860"/>
          </a:xfrm>
          <a:prstGeom prst="rect">
            <a:avLst/>
          </a:prstGeom>
          <a:noFill/>
          <a:ln w="222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三推论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: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①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两相交直线确定平面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;  ②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两平行直线确定平面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;  ③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直线外的点与直线确定平面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682904" name="文本框 2682903"/>
          <p:cNvSpPr txBox="1"/>
          <p:nvPr/>
        </p:nvSpPr>
        <p:spPr>
          <a:xfrm>
            <a:off x="2459038" y="4664075"/>
            <a:ext cx="6229350" cy="151257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</a:t>
            </a:r>
            <a:r>
              <a:rPr 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基本事实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3: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如果两个不重合的平面有一个公共点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那么它们有且只有一条过该点的公共直线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940" y="71183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zh-CN" altLang="en-US" sz="2800"/>
              <a:t>知识梳理</a:t>
            </a:r>
            <a:endParaRPr lang="zh-CN" altLang="en-US" sz="28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68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68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268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68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883" grpId="0"/>
      <p:bldP spid="2682901" grpId="0"/>
      <p:bldP spid="2682902" grpId="0"/>
      <p:bldP spid="2682903" grpId="0"/>
      <p:bldP spid="26829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矩形 930818"/>
          <p:cNvSpPr/>
          <p:nvPr/>
        </p:nvSpPr>
        <p:spPr>
          <a:xfrm>
            <a:off x="1111911" y="920103"/>
            <a:ext cx="7828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defPPr/>
          </a:lstStyle>
          <a:p>
            <a:pPr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类型三   空间点、线、面位置关系的判断与证明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9939" name="对象 930820"/>
          <p:cNvGraphicFramePr>
            <a:graphicFrameLocks noChangeAspect="1"/>
          </p:cNvGraphicFramePr>
          <p:nvPr/>
        </p:nvGraphicFramePr>
        <p:xfrm>
          <a:off x="538582" y="1927189"/>
          <a:ext cx="11115247" cy="477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582" y="1927189"/>
                        <a:ext cx="11115247" cy="4775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对象 930821"/>
          <p:cNvGraphicFramePr>
            <a:graphicFrameLocks noChangeAspect="1"/>
          </p:cNvGraphicFramePr>
          <p:nvPr/>
        </p:nvGraphicFramePr>
        <p:xfrm>
          <a:off x="539217" y="4210108"/>
          <a:ext cx="11115247" cy="146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5" progId="Word.Document.8">
                  <p:embed/>
                </p:oleObj>
              </mc:Choice>
              <mc:Fallback>
                <p:oleObj r:id="rId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217" y="4210108"/>
                        <a:ext cx="11115247" cy="146310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1985" name="对象 796675"/>
          <p:cNvGraphicFramePr>
            <a:graphicFrameLocks noChangeAspect="1"/>
          </p:cNvGraphicFramePr>
          <p:nvPr/>
        </p:nvGraphicFramePr>
        <p:xfrm>
          <a:off x="539217" y="1406519"/>
          <a:ext cx="11115247" cy="40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1406519"/>
                        <a:ext cx="11115247" cy="4044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4033" name="对象 795650"/>
          <p:cNvGraphicFramePr>
            <a:graphicFrameLocks noChangeAspect="1"/>
          </p:cNvGraphicFramePr>
          <p:nvPr/>
        </p:nvGraphicFramePr>
        <p:xfrm>
          <a:off x="539217" y="1769357"/>
          <a:ext cx="11115247" cy="33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1769357"/>
                        <a:ext cx="11115247" cy="331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6081" name="对象 794626"/>
          <p:cNvGraphicFramePr>
            <a:graphicFrameLocks noChangeAspect="1"/>
          </p:cNvGraphicFramePr>
          <p:nvPr/>
        </p:nvGraphicFramePr>
        <p:xfrm>
          <a:off x="539217" y="867303"/>
          <a:ext cx="11115247" cy="512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867303"/>
                        <a:ext cx="11115247" cy="5123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文本框 497665"/>
          <p:cNvSpPr txBox="1"/>
          <p:nvPr/>
        </p:nvSpPr>
        <p:spPr>
          <a:xfrm>
            <a:off x="1890713" y="774700"/>
            <a:ext cx="7686675" cy="37458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类型四   空间角的求法</a:t>
            </a:r>
            <a:endParaRPr lang="zh-CN" altLang="en-US" sz="22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latin typeface="宋体" pitchFamily="2" charset="-122"/>
                <a:ea typeface="宋体" pitchFamily="2" charset="-122"/>
              </a:rPr>
              <a:t>例</a:t>
            </a:r>
            <a:r>
              <a:rPr lang="en-US" altLang="zh-CN" sz="2200" b="1"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如图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在三棱锥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P-ABC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中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,∠APB=90°,</a:t>
            </a:r>
            <a:endParaRPr lang="en-US" altLang="zh-CN" sz="22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∠PAB=60°,AB=BC=CA,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点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P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在平面</a:t>
            </a:r>
            <a:endParaRPr lang="zh-CN" altLang="en-US" sz="22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ABC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内的射影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在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AB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上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en-US" altLang="zh-CN" sz="22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(1)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求直线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PC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与平面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ABC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所成的角的正切值大小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en-US" altLang="zh-CN" sz="22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(2)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求二面角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B-AP-C</a:t>
            </a:r>
            <a:r>
              <a:rPr lang="zh-CN" altLang="en-US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的正切值大小</a:t>
            </a:r>
            <a:r>
              <a:rPr lang="en-US" altLang="zh-CN"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en-US" altLang="zh-CN" sz="2200" b="1">
              <a:solidFill>
                <a:srgbClr val="000000"/>
              </a:solidFill>
              <a:latin typeface="宋体" pitchFamily="2" charset="-122"/>
              <a:ea typeface="Times New Roman" panose="02020603050405020304" pitchFamily="18" charset="0"/>
            </a:endParaRPr>
          </a:p>
        </p:txBody>
      </p:sp>
      <p:pic>
        <p:nvPicPr>
          <p:cNvPr id="23554" name="图片 4976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113" y="1295400"/>
            <a:ext cx="2847975" cy="184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文本框 535553"/>
          <p:cNvSpPr txBox="1"/>
          <p:nvPr/>
        </p:nvSpPr>
        <p:spPr>
          <a:xfrm>
            <a:off x="1934210" y="413068"/>
            <a:ext cx="8661400" cy="5133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80000"/>
              </a:lnSpc>
            </a:pP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解析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如图连接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OC. 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由已知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∠OCP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为直线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PC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与平面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ABC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所成的角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AB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的中点为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D,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连接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PD,CD. 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因为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AB=BC=CA,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CD⊥AB. 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因为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∠APB=90°,∠PAB=60°,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△PAD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为等边三角形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不妨</a:t>
            </a:r>
            <a:endParaRPr lang="zh-CN" alt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PA=2,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则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OD=1,OP=   , AB=4. 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CD=2   ,OC=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3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en-US" altLang="zh-CN" sz="2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Rt△OCP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中，</a:t>
            </a:r>
            <a:endParaRPr lang="zh-CN" alt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578" name="图片 5355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88" y="1144588"/>
            <a:ext cx="2933700" cy="1828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579" name="对象 535555"/>
          <p:cNvGraphicFramePr>
            <a:graphicFrameLocks noChangeAspect="1"/>
          </p:cNvGraphicFramePr>
          <p:nvPr/>
        </p:nvGraphicFramePr>
        <p:xfrm>
          <a:off x="4500563" y="3673158"/>
          <a:ext cx="34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3" progId="Equation.DSMT4">
                  <p:embed/>
                </p:oleObj>
              </mc:Choice>
              <mc:Fallback>
                <p:oleObj r:id="rId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0563" y="3673158"/>
                        <a:ext cx="3429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对象 535556"/>
          <p:cNvGraphicFramePr>
            <a:graphicFrameLocks noChangeAspect="1"/>
          </p:cNvGraphicFramePr>
          <p:nvPr/>
        </p:nvGraphicFramePr>
        <p:xfrm>
          <a:off x="3284855" y="4284663"/>
          <a:ext cx="34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5" progId="Equation.DSMT4">
                  <p:embed/>
                </p:oleObj>
              </mc:Choice>
              <mc:Fallback>
                <p:oleObj r:id="rId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4855" y="4284663"/>
                        <a:ext cx="3429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对象 535557"/>
          <p:cNvGraphicFramePr>
            <a:graphicFrameLocks noChangeAspect="1"/>
          </p:cNvGraphicFramePr>
          <p:nvPr/>
        </p:nvGraphicFramePr>
        <p:xfrm>
          <a:off x="4291013" y="4284663"/>
          <a:ext cx="3086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6" progId="Equation.DSMT4">
                  <p:embed/>
                </p:oleObj>
              </mc:Choice>
              <mc:Fallback>
                <p:oleObj r:id="rId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1013" y="4284663"/>
                        <a:ext cx="3086100" cy="36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对象 535558"/>
          <p:cNvGraphicFramePr>
            <a:graphicFrameLocks noChangeAspect="1"/>
          </p:cNvGraphicFramePr>
          <p:nvPr/>
        </p:nvGraphicFramePr>
        <p:xfrm>
          <a:off x="4500563" y="5230813"/>
          <a:ext cx="320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8" progId="Equation.DSMT4">
                  <p:embed/>
                </p:oleObj>
              </mc:Choice>
              <mc:Fallback>
                <p:oleObj r:id="rId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0563" y="5230813"/>
                        <a:ext cx="32004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文本框 536577"/>
          <p:cNvSpPr txBox="1"/>
          <p:nvPr/>
        </p:nvSpPr>
        <p:spPr>
          <a:xfrm>
            <a:off x="1954213" y="573405"/>
            <a:ext cx="8283575" cy="4558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过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DE⊥AP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于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E,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连接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CE.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由题知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分别为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AB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AP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中点，</a:t>
            </a:r>
            <a:endParaRPr lang="zh-CN" alt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DE∥BP.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由已知可得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,CD⊥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平面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PAB. 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CD⊥PA,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又</a:t>
            </a:r>
            <a:endParaRPr lang="zh-CN" alt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DE⊥PA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PA⊥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平面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CDE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CE⊥PA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endParaRPr lang="zh-CN" alt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,∠CED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为二面角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B-AP-C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的平面角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由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知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,DE=   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endParaRPr lang="zh-CN" alt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en-US" altLang="zh-CN" sz="2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Rt△CDE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中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 </a:t>
            </a:r>
            <a:endParaRPr lang="en-US" altLang="zh-CN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故二面角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B-AP-C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的正切值为</a:t>
            </a:r>
            <a:r>
              <a:rPr lang="en-US" altLang="zh-CN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en-US" altLang="zh-CN" sz="2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2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5602" name="对象 536578"/>
          <p:cNvGraphicFramePr>
            <a:graphicFrameLocks noChangeAspect="1"/>
          </p:cNvGraphicFramePr>
          <p:nvPr/>
        </p:nvGraphicFramePr>
        <p:xfrm>
          <a:off x="3367088" y="3505200"/>
          <a:ext cx="34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2" progId="Equation.DSMT4">
                  <p:embed/>
                </p:oleObj>
              </mc:Choice>
              <mc:Fallback>
                <p:oleObj r:id="rId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67088" y="3505200"/>
                        <a:ext cx="3429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对象 536579"/>
          <p:cNvGraphicFramePr>
            <a:graphicFrameLocks noChangeAspect="1"/>
          </p:cNvGraphicFramePr>
          <p:nvPr/>
        </p:nvGraphicFramePr>
        <p:xfrm>
          <a:off x="4072255" y="5132070"/>
          <a:ext cx="288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4" progId="Equation.DSMT4">
                  <p:embed/>
                </p:oleObj>
              </mc:Choice>
              <mc:Fallback>
                <p:oleObj r:id="rId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2255" y="5132070"/>
                        <a:ext cx="28829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53592" name="组合 2753591"/>
          <p:cNvGrpSpPr/>
          <p:nvPr/>
        </p:nvGrpSpPr>
        <p:grpSpPr>
          <a:xfrm>
            <a:off x="1811338" y="1021715"/>
            <a:ext cx="8388350" cy="4364038"/>
            <a:chOff x="181" y="142"/>
            <a:chExt cx="5284" cy="2749"/>
          </a:xfrm>
        </p:grpSpPr>
        <p:sp>
          <p:nvSpPr>
            <p:cNvPr id="26626" name="文本框 2753537"/>
            <p:cNvSpPr txBox="1"/>
            <p:nvPr/>
          </p:nvSpPr>
          <p:spPr>
            <a:xfrm>
              <a:off x="181" y="142"/>
              <a:ext cx="5284" cy="1251"/>
            </a:xfrm>
            <a:prstGeom prst="rect">
              <a:avLst/>
            </a:prstGeom>
            <a:noFill/>
            <a:ln w="22225">
              <a:noFill/>
            </a:ln>
          </p:spPr>
          <p:txBody>
            <a:bodyPr anchor="t">
              <a:spAutoFit/>
            </a:bodyPr>
            <a:lstStyle>
              <a:defPPr/>
            </a:lstStyle>
            <a:p>
              <a:pPr>
                <a:lnSpc>
                  <a:spcPct val="110000"/>
                </a:lnSpc>
                <a:buClr>
                  <a:schemeClr val="hlink"/>
                </a:buClr>
              </a:pPr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  <a:ea typeface="华文中宋" pitchFamily="2" charset="-122"/>
                </a:rPr>
                <a:t>        </a:t>
              </a:r>
              <a:r>
                <a:rPr lang="zh-CN" altLang="en-US" sz="2800">
                  <a:solidFill>
                    <a:srgbClr val="FF0000"/>
                  </a:solidFill>
                  <a:latin typeface="Times New Roman" pitchFamily="18" charset="0"/>
                  <a:ea typeface="华文中宋" pitchFamily="2" charset="-122"/>
                </a:rPr>
                <a:t>一、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选择题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  <a:p>
              <a:pPr>
                <a:lnSpc>
                  <a:spcPct val="110000"/>
                </a:lnSpc>
                <a:buClr>
                  <a:schemeClr val="hlink"/>
                </a:buClr>
              </a:pPr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  <a:ea typeface="华文中宋" pitchFamily="2" charset="-122"/>
                </a:rPr>
                <a:t>        1.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 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如图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   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点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P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 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Q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 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R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 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S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分别在正方体的四条棱上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   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并且是所在棱的中点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   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则直线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PQ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与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RS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是异面直线的图是 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(      )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grpSp>
          <p:nvGrpSpPr>
            <p:cNvPr id="26627" name="组合 2753549"/>
            <p:cNvGrpSpPr/>
            <p:nvPr/>
          </p:nvGrpSpPr>
          <p:grpSpPr>
            <a:xfrm>
              <a:off x="680" y="1424"/>
              <a:ext cx="884" cy="1441"/>
              <a:chOff x="703" y="1207"/>
              <a:chExt cx="884" cy="1441"/>
            </a:xfrm>
          </p:grpSpPr>
          <p:sp>
            <p:nvSpPr>
              <p:cNvPr id="26628" name="立方体 2753538"/>
              <p:cNvSpPr/>
              <p:nvPr/>
            </p:nvSpPr>
            <p:spPr>
              <a:xfrm>
                <a:off x="748" y="1321"/>
                <a:ext cx="839" cy="839"/>
              </a:xfrm>
              <a:prstGeom prst="cube">
                <a:avLst>
                  <a:gd name="adj" fmla="val 25000"/>
                </a:avLst>
              </a:prstGeom>
              <a:noFill/>
              <a:ln w="222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>
                <a:defPPr/>
              </a:lstStyle>
              <a:p>
                <a:pPr/>
                <a:endParaRPr lang="zh-CN" altLang="en-US" sz="2800">
                  <a:latin typeface="Calibri"/>
                  <a:ea typeface="宋体" pitchFamily="2" charset="-122"/>
                </a:endParaRPr>
              </a:p>
            </p:txBody>
          </p:sp>
          <p:sp>
            <p:nvSpPr>
              <p:cNvPr id="26629" name="直接连接符 2753539"/>
              <p:cNvSpPr/>
              <p:nvPr/>
            </p:nvSpPr>
            <p:spPr>
              <a:xfrm flipH="1">
                <a:off x="952" y="1321"/>
                <a:ext cx="0" cy="635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30" name="直接连接符 2753540"/>
              <p:cNvSpPr/>
              <p:nvPr/>
            </p:nvSpPr>
            <p:spPr>
              <a:xfrm flipH="1">
                <a:off x="952" y="1956"/>
                <a:ext cx="635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31" name="直接连接符 2753541"/>
              <p:cNvSpPr/>
              <p:nvPr/>
            </p:nvSpPr>
            <p:spPr>
              <a:xfrm flipH="1">
                <a:off x="748" y="1956"/>
                <a:ext cx="204" cy="204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32" name="直接连接符 2753542"/>
              <p:cNvSpPr/>
              <p:nvPr/>
            </p:nvSpPr>
            <p:spPr>
              <a:xfrm>
                <a:off x="862" y="1412"/>
                <a:ext cx="226" cy="113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33" name="直接连接符 2753543"/>
              <p:cNvSpPr/>
              <p:nvPr/>
            </p:nvSpPr>
            <p:spPr>
              <a:xfrm>
                <a:off x="862" y="2024"/>
                <a:ext cx="226" cy="136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34" name="文本框 2753544"/>
              <p:cNvSpPr txBox="1"/>
              <p:nvPr/>
            </p:nvSpPr>
            <p:spPr>
              <a:xfrm>
                <a:off x="703" y="1207"/>
                <a:ext cx="25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P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35" name="文本框 2753545"/>
              <p:cNvSpPr txBox="1"/>
              <p:nvPr/>
            </p:nvSpPr>
            <p:spPr>
              <a:xfrm>
                <a:off x="975" y="1457"/>
                <a:ext cx="277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Q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36" name="文本框 2753546"/>
              <p:cNvSpPr txBox="1"/>
              <p:nvPr/>
            </p:nvSpPr>
            <p:spPr>
              <a:xfrm>
                <a:off x="703" y="1797"/>
                <a:ext cx="25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R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37" name="文本框 2753547"/>
              <p:cNvSpPr txBox="1"/>
              <p:nvPr/>
            </p:nvSpPr>
            <p:spPr>
              <a:xfrm>
                <a:off x="975" y="2099"/>
                <a:ext cx="227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S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38" name="文本框 2753548"/>
              <p:cNvSpPr txBox="1"/>
              <p:nvPr/>
            </p:nvSpPr>
            <p:spPr>
              <a:xfrm>
                <a:off x="884" y="2319"/>
                <a:ext cx="426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>
                    <a:latin typeface="Times New Roman" pitchFamily="18" charset="0"/>
                    <a:ea typeface="华文中宋" pitchFamily="2" charset="-122"/>
                  </a:rPr>
                  <a:t>(A)</a:t>
                </a:r>
                <a:endParaRPr lang="en-US" altLang="zh-CN" sz="2800">
                  <a:latin typeface="Times New Roman" pitchFamily="18" charset="0"/>
                  <a:ea typeface="华文中宋" pitchFamily="2" charset="-122"/>
                </a:endParaRPr>
              </a:p>
            </p:txBody>
          </p:sp>
        </p:grpSp>
        <p:grpSp>
          <p:nvGrpSpPr>
            <p:cNvPr id="26639" name="组合 2753587"/>
            <p:cNvGrpSpPr/>
            <p:nvPr/>
          </p:nvGrpSpPr>
          <p:grpSpPr>
            <a:xfrm>
              <a:off x="1700" y="1288"/>
              <a:ext cx="1280" cy="1598"/>
              <a:chOff x="1723" y="1071"/>
              <a:chExt cx="1280" cy="1598"/>
            </a:xfrm>
          </p:grpSpPr>
          <p:sp>
            <p:nvSpPr>
              <p:cNvPr id="26640" name="立方体 2753551"/>
              <p:cNvSpPr/>
              <p:nvPr/>
            </p:nvSpPr>
            <p:spPr>
              <a:xfrm>
                <a:off x="1927" y="1321"/>
                <a:ext cx="839" cy="839"/>
              </a:xfrm>
              <a:prstGeom prst="cube">
                <a:avLst>
                  <a:gd name="adj" fmla="val 25000"/>
                </a:avLst>
              </a:prstGeom>
              <a:noFill/>
              <a:ln w="222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>
                <a:defPPr/>
              </a:lstStyle>
              <a:p>
                <a:pPr/>
                <a:endParaRPr lang="zh-CN" altLang="en-US" sz="2800">
                  <a:latin typeface="Calibri"/>
                  <a:ea typeface="宋体" pitchFamily="2" charset="-122"/>
                </a:endParaRPr>
              </a:p>
            </p:txBody>
          </p:sp>
          <p:sp>
            <p:nvSpPr>
              <p:cNvPr id="26641" name="直接连接符 2753552"/>
              <p:cNvSpPr/>
              <p:nvPr/>
            </p:nvSpPr>
            <p:spPr>
              <a:xfrm flipH="1">
                <a:off x="2131" y="1321"/>
                <a:ext cx="0" cy="635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42" name="直接连接符 2753553"/>
              <p:cNvSpPr/>
              <p:nvPr/>
            </p:nvSpPr>
            <p:spPr>
              <a:xfrm flipH="1">
                <a:off x="2131" y="1956"/>
                <a:ext cx="635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43" name="直接连接符 2753554"/>
              <p:cNvSpPr/>
              <p:nvPr/>
            </p:nvSpPr>
            <p:spPr>
              <a:xfrm flipH="1">
                <a:off x="1927" y="1956"/>
                <a:ext cx="204" cy="204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44" name="直接连接符 2753555"/>
              <p:cNvSpPr/>
              <p:nvPr/>
            </p:nvSpPr>
            <p:spPr>
              <a:xfrm>
                <a:off x="2404" y="1321"/>
                <a:ext cx="363" cy="3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45" name="直接连接符 2753556"/>
              <p:cNvSpPr/>
              <p:nvPr/>
            </p:nvSpPr>
            <p:spPr>
              <a:xfrm>
                <a:off x="1927" y="1820"/>
                <a:ext cx="340" cy="3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46" name="文本框 2753557"/>
              <p:cNvSpPr txBox="1"/>
              <p:nvPr/>
            </p:nvSpPr>
            <p:spPr>
              <a:xfrm>
                <a:off x="2313" y="1071"/>
                <a:ext cx="25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P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47" name="文本框 2753558"/>
              <p:cNvSpPr txBox="1"/>
              <p:nvPr/>
            </p:nvSpPr>
            <p:spPr>
              <a:xfrm>
                <a:off x="2721" y="1525"/>
                <a:ext cx="28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Q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48" name="文本框 2753559"/>
              <p:cNvSpPr txBox="1"/>
              <p:nvPr/>
            </p:nvSpPr>
            <p:spPr>
              <a:xfrm>
                <a:off x="1723" y="1661"/>
                <a:ext cx="258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R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49" name="文本框 2753560"/>
              <p:cNvSpPr txBox="1"/>
              <p:nvPr/>
            </p:nvSpPr>
            <p:spPr>
              <a:xfrm>
                <a:off x="2164" y="2092"/>
                <a:ext cx="23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S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50" name="文本框 2753561"/>
              <p:cNvSpPr txBox="1"/>
              <p:nvPr/>
            </p:nvSpPr>
            <p:spPr>
              <a:xfrm>
                <a:off x="2072" y="2319"/>
                <a:ext cx="423" cy="350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>
                    <a:latin typeface="Times New Roman" pitchFamily="18" charset="0"/>
                    <a:ea typeface="华文中宋" pitchFamily="2" charset="-122"/>
                  </a:rPr>
                  <a:t>(B)</a:t>
                </a:r>
                <a:endParaRPr lang="en-US" altLang="zh-CN" sz="2800">
                  <a:latin typeface="Times New Roman" pitchFamily="18" charset="0"/>
                  <a:ea typeface="华文中宋" pitchFamily="2" charset="-122"/>
                </a:endParaRPr>
              </a:p>
            </p:txBody>
          </p:sp>
        </p:grpSp>
        <p:grpSp>
          <p:nvGrpSpPr>
            <p:cNvPr id="26651" name="组合 2753588"/>
            <p:cNvGrpSpPr/>
            <p:nvPr/>
          </p:nvGrpSpPr>
          <p:grpSpPr>
            <a:xfrm>
              <a:off x="3016" y="1538"/>
              <a:ext cx="1122" cy="1353"/>
              <a:chOff x="3039" y="1321"/>
              <a:chExt cx="1122" cy="1353"/>
            </a:xfrm>
          </p:grpSpPr>
          <p:sp>
            <p:nvSpPr>
              <p:cNvPr id="26652" name="立方体 2753563"/>
              <p:cNvSpPr/>
              <p:nvPr/>
            </p:nvSpPr>
            <p:spPr>
              <a:xfrm>
                <a:off x="3084" y="1321"/>
                <a:ext cx="839" cy="839"/>
              </a:xfrm>
              <a:prstGeom prst="cube">
                <a:avLst>
                  <a:gd name="adj" fmla="val 25000"/>
                </a:avLst>
              </a:prstGeom>
              <a:noFill/>
              <a:ln w="222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>
                <a:defPPr/>
              </a:lstStyle>
              <a:p>
                <a:pPr/>
                <a:endParaRPr lang="zh-CN" altLang="en-US" sz="2800">
                  <a:latin typeface="Calibri"/>
                  <a:ea typeface="宋体" pitchFamily="2" charset="-122"/>
                </a:endParaRPr>
              </a:p>
            </p:txBody>
          </p:sp>
          <p:sp>
            <p:nvSpPr>
              <p:cNvPr id="26653" name="直接连接符 2753564"/>
              <p:cNvSpPr/>
              <p:nvPr/>
            </p:nvSpPr>
            <p:spPr>
              <a:xfrm flipH="1">
                <a:off x="3288" y="1321"/>
                <a:ext cx="0" cy="635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54" name="直接连接符 2753565"/>
              <p:cNvSpPr/>
              <p:nvPr/>
            </p:nvSpPr>
            <p:spPr>
              <a:xfrm flipH="1">
                <a:off x="3288" y="1956"/>
                <a:ext cx="635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55" name="直接连接符 2753566"/>
              <p:cNvSpPr/>
              <p:nvPr/>
            </p:nvSpPr>
            <p:spPr>
              <a:xfrm flipH="1">
                <a:off x="3084" y="1956"/>
                <a:ext cx="204" cy="204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56" name="直接连接符 2753567"/>
              <p:cNvSpPr/>
              <p:nvPr/>
            </p:nvSpPr>
            <p:spPr>
              <a:xfrm flipV="1">
                <a:off x="3719" y="1638"/>
                <a:ext cx="204" cy="204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57" name="直接连接符 2753568"/>
              <p:cNvSpPr/>
              <p:nvPr/>
            </p:nvSpPr>
            <p:spPr>
              <a:xfrm>
                <a:off x="3198" y="2024"/>
                <a:ext cx="226" cy="136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58" name="文本框 2753569"/>
              <p:cNvSpPr txBox="1"/>
              <p:nvPr/>
            </p:nvSpPr>
            <p:spPr>
              <a:xfrm>
                <a:off x="3492" y="1706"/>
                <a:ext cx="25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P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59" name="文本框 2753570"/>
              <p:cNvSpPr txBox="1"/>
              <p:nvPr/>
            </p:nvSpPr>
            <p:spPr>
              <a:xfrm>
                <a:off x="3878" y="1457"/>
                <a:ext cx="283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Q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60" name="文本框 2753571"/>
              <p:cNvSpPr txBox="1"/>
              <p:nvPr/>
            </p:nvSpPr>
            <p:spPr>
              <a:xfrm>
                <a:off x="3039" y="1797"/>
                <a:ext cx="259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R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61" name="文本框 2753572"/>
              <p:cNvSpPr txBox="1"/>
              <p:nvPr/>
            </p:nvSpPr>
            <p:spPr>
              <a:xfrm>
                <a:off x="3318" y="2099"/>
                <a:ext cx="233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S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62" name="文本框 2753573"/>
              <p:cNvSpPr txBox="1"/>
              <p:nvPr/>
            </p:nvSpPr>
            <p:spPr>
              <a:xfrm>
                <a:off x="3225" y="2319"/>
                <a:ext cx="425" cy="355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>
                    <a:latin typeface="Times New Roman" pitchFamily="18" charset="0"/>
                    <a:ea typeface="华文中宋" pitchFamily="2" charset="-122"/>
                  </a:rPr>
                  <a:t>(C)</a:t>
                </a:r>
                <a:endParaRPr lang="en-US" altLang="zh-CN" sz="2800">
                  <a:latin typeface="Times New Roman" pitchFamily="18" charset="0"/>
                  <a:ea typeface="华文中宋" pitchFamily="2" charset="-122"/>
                </a:endParaRPr>
              </a:p>
            </p:txBody>
          </p:sp>
        </p:grpSp>
        <p:grpSp>
          <p:nvGrpSpPr>
            <p:cNvPr id="26663" name="组合 2753589"/>
            <p:cNvGrpSpPr/>
            <p:nvPr/>
          </p:nvGrpSpPr>
          <p:grpSpPr>
            <a:xfrm>
              <a:off x="4063" y="1288"/>
              <a:ext cx="1248" cy="1598"/>
              <a:chOff x="4086" y="1071"/>
              <a:chExt cx="1248" cy="1598"/>
            </a:xfrm>
          </p:grpSpPr>
          <p:sp>
            <p:nvSpPr>
              <p:cNvPr id="26664" name="立方体 2753575"/>
              <p:cNvSpPr/>
              <p:nvPr/>
            </p:nvSpPr>
            <p:spPr>
              <a:xfrm>
                <a:off x="4263" y="1321"/>
                <a:ext cx="839" cy="839"/>
              </a:xfrm>
              <a:prstGeom prst="cube">
                <a:avLst>
                  <a:gd name="adj" fmla="val 25000"/>
                </a:avLst>
              </a:prstGeom>
              <a:noFill/>
              <a:ln w="222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>
                <a:defPPr/>
              </a:lstStyle>
              <a:p>
                <a:pPr/>
                <a:endParaRPr lang="zh-CN" altLang="en-US" sz="2800">
                  <a:latin typeface="Calibri"/>
                  <a:ea typeface="宋体" pitchFamily="2" charset="-122"/>
                </a:endParaRPr>
              </a:p>
            </p:txBody>
          </p:sp>
          <p:sp>
            <p:nvSpPr>
              <p:cNvPr id="26665" name="直接连接符 2753576"/>
              <p:cNvSpPr/>
              <p:nvPr/>
            </p:nvSpPr>
            <p:spPr>
              <a:xfrm flipH="1">
                <a:off x="4467" y="1321"/>
                <a:ext cx="0" cy="635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66" name="直接连接符 2753577"/>
              <p:cNvSpPr/>
              <p:nvPr/>
            </p:nvSpPr>
            <p:spPr>
              <a:xfrm flipH="1">
                <a:off x="4467" y="1956"/>
                <a:ext cx="635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67" name="直接连接符 2753578"/>
              <p:cNvSpPr/>
              <p:nvPr/>
            </p:nvSpPr>
            <p:spPr>
              <a:xfrm flipH="1">
                <a:off x="4263" y="1956"/>
                <a:ext cx="204" cy="204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68" name="直接连接符 2753579"/>
              <p:cNvSpPr/>
              <p:nvPr/>
            </p:nvSpPr>
            <p:spPr>
              <a:xfrm flipH="1">
                <a:off x="4263" y="1412"/>
                <a:ext cx="114" cy="453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69" name="直接连接符 2753580"/>
              <p:cNvSpPr/>
              <p:nvPr/>
            </p:nvSpPr>
            <p:spPr>
              <a:xfrm>
                <a:off x="4762" y="1321"/>
                <a:ext cx="341" cy="363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pPr/>
              </a:p>
            </p:txBody>
          </p:sp>
          <p:sp>
            <p:nvSpPr>
              <p:cNvPr id="26670" name="文本框 2753581"/>
              <p:cNvSpPr txBox="1"/>
              <p:nvPr/>
            </p:nvSpPr>
            <p:spPr>
              <a:xfrm>
                <a:off x="4649" y="1071"/>
                <a:ext cx="25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P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71" name="文本框 2753582"/>
              <p:cNvSpPr txBox="1"/>
              <p:nvPr/>
            </p:nvSpPr>
            <p:spPr>
              <a:xfrm>
                <a:off x="5052" y="1525"/>
                <a:ext cx="28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Q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72" name="文本框 2753583"/>
              <p:cNvSpPr txBox="1"/>
              <p:nvPr/>
            </p:nvSpPr>
            <p:spPr>
              <a:xfrm>
                <a:off x="4198" y="1207"/>
                <a:ext cx="258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R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73" name="文本框 2753584"/>
              <p:cNvSpPr txBox="1"/>
              <p:nvPr/>
            </p:nvSpPr>
            <p:spPr>
              <a:xfrm>
                <a:off x="4086" y="1729"/>
                <a:ext cx="232" cy="32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 i="1">
                    <a:latin typeface="Times New Roman" pitchFamily="18" charset="0"/>
                    <a:ea typeface="华文中宋" pitchFamily="2" charset="-122"/>
                  </a:rPr>
                  <a:t>S</a:t>
                </a:r>
                <a:endParaRPr lang="en-US" altLang="zh-CN" sz="2800" i="1"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26674" name="文本框 2753585"/>
              <p:cNvSpPr txBox="1"/>
              <p:nvPr/>
            </p:nvSpPr>
            <p:spPr>
              <a:xfrm>
                <a:off x="4406" y="2319"/>
                <a:ext cx="435" cy="350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anchor="t">
                <a:spAutoFit/>
              </a:bodyPr>
              <a:lstStyle>
                <a:defPPr/>
              </a:lstStyle>
              <a:p>
                <a:pPr>
                  <a:buClr>
                    <a:schemeClr val="hlink"/>
                  </a:buClr>
                </a:pPr>
                <a:r>
                  <a:rPr lang="en-US" altLang="zh-CN" sz="2800">
                    <a:latin typeface="Times New Roman" pitchFamily="18" charset="0"/>
                    <a:ea typeface="华文中宋" pitchFamily="2" charset="-122"/>
                  </a:rPr>
                  <a:t>(D)</a:t>
                </a:r>
                <a:endParaRPr lang="en-US" altLang="zh-CN" sz="2800">
                  <a:latin typeface="Times New Roman" pitchFamily="18" charset="0"/>
                  <a:ea typeface="华文中宋" pitchFamily="2" charset="-122"/>
                </a:endParaRPr>
              </a:p>
            </p:txBody>
          </p:sp>
        </p:grpSp>
      </p:grpSp>
      <p:sp>
        <p:nvSpPr>
          <p:cNvPr id="2753593" name="文本框 2753592"/>
          <p:cNvSpPr txBox="1"/>
          <p:nvPr/>
        </p:nvSpPr>
        <p:spPr>
          <a:xfrm>
            <a:off x="2747963" y="5304790"/>
            <a:ext cx="8940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3594" name="文本框 2753593"/>
          <p:cNvSpPr txBox="1"/>
          <p:nvPr/>
        </p:nvSpPr>
        <p:spPr>
          <a:xfrm>
            <a:off x="4656138" y="5233353"/>
            <a:ext cx="8940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3595" name="文本框 2753594"/>
          <p:cNvSpPr txBox="1"/>
          <p:nvPr/>
        </p:nvSpPr>
        <p:spPr>
          <a:xfrm>
            <a:off x="8401050" y="5269865"/>
            <a:ext cx="8940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相交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3596" name="文本框 2753595"/>
          <p:cNvSpPr txBox="1"/>
          <p:nvPr/>
        </p:nvSpPr>
        <p:spPr>
          <a:xfrm>
            <a:off x="6527800" y="5233353"/>
            <a:ext cx="8940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异面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3597" name="文本框 2753596"/>
          <p:cNvSpPr txBox="1"/>
          <p:nvPr/>
        </p:nvSpPr>
        <p:spPr>
          <a:xfrm>
            <a:off x="4006850" y="2407603"/>
            <a:ext cx="42037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C</a:t>
            </a:r>
            <a:endParaRPr lang="en-US" altLang="zh-CN" sz="280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5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5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5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5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5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2753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27535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35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275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75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3593" grpId="0"/>
      <p:bldP spid="2753594" grpId="0"/>
      <p:bldP spid="2753595" grpId="0"/>
      <p:bldP spid="2753596" grpId="0"/>
      <p:bldP spid="27535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54562" name="文本框 2754561"/>
          <p:cNvSpPr txBox="1"/>
          <p:nvPr/>
        </p:nvSpPr>
        <p:spPr>
          <a:xfrm>
            <a:off x="1847850" y="1367155"/>
            <a:ext cx="8496300" cy="2934335"/>
          </a:xfrm>
          <a:prstGeom prst="rect">
            <a:avLst/>
          </a:prstGeom>
          <a:noFill/>
          <a:ln w="222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2.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下列命题中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错误的命题是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(      )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(A)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平行于同一直线的两个平面平行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(B)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平行于同一平面的两个平面平行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(C)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一条直线与两个平行平面中的一个相交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那么这条直线必与另一个相交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(D)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一条直线与两个平行平面所成的角相等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4572" name="文本框 2754571"/>
          <p:cNvSpPr txBox="1"/>
          <p:nvPr/>
        </p:nvSpPr>
        <p:spPr>
          <a:xfrm>
            <a:off x="7608888" y="1438593"/>
            <a:ext cx="43942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75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75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2754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2754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4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75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275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62" grpId="0"/>
      <p:bldP spid="27545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55586" name="文本框 2755585"/>
          <p:cNvSpPr txBox="1"/>
          <p:nvPr/>
        </p:nvSpPr>
        <p:spPr>
          <a:xfrm>
            <a:off x="1882775" y="986790"/>
            <a:ext cx="8301038" cy="1512570"/>
          </a:xfrm>
          <a:prstGeom prst="rect">
            <a:avLst/>
          </a:prstGeom>
          <a:noFill/>
          <a:ln w="222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3.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在正体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ABCD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-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A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B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C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D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中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若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E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是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A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C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的中点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则直线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CE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垂直于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(      )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(A)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AC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(B)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BD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(C)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A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D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(D)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A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D</a:t>
            </a:r>
            <a:r>
              <a:rPr lang="en-US" altLang="zh-CN" sz="2800" baseline="-25000">
                <a:latin typeface="Times New Roman" pitchFamily="18" charset="0"/>
                <a:ea typeface="华文中宋" pitchFamily="2" charset="-122"/>
              </a:rPr>
              <a:t>1</a:t>
            </a:r>
            <a:endParaRPr lang="en-US" altLang="zh-CN" sz="2800" baseline="-25000"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55606" name="组合 2755605"/>
          <p:cNvGrpSpPr/>
          <p:nvPr/>
        </p:nvGrpSpPr>
        <p:grpSpPr>
          <a:xfrm>
            <a:off x="7032625" y="2571115"/>
            <a:ext cx="2906713" cy="2765425"/>
            <a:chOff x="3402" y="1339"/>
            <a:chExt cx="1831" cy="1742"/>
          </a:xfrm>
        </p:grpSpPr>
        <p:sp>
          <p:nvSpPr>
            <p:cNvPr id="28675" name="直接连接符 2755587"/>
            <p:cNvSpPr/>
            <p:nvPr/>
          </p:nvSpPr>
          <p:spPr>
            <a:xfrm flipH="1">
              <a:off x="3991" y="1616"/>
              <a:ext cx="0" cy="95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8676" name="直接连接符 2755588"/>
            <p:cNvSpPr/>
            <p:nvPr/>
          </p:nvSpPr>
          <p:spPr>
            <a:xfrm flipH="1">
              <a:off x="3991" y="2568"/>
              <a:ext cx="104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8677" name="直接连接符 2755589"/>
            <p:cNvSpPr/>
            <p:nvPr/>
          </p:nvSpPr>
          <p:spPr>
            <a:xfrm flipH="1">
              <a:off x="3674" y="2568"/>
              <a:ext cx="318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8678" name="文本框 2755590"/>
            <p:cNvSpPr txBox="1"/>
            <p:nvPr/>
          </p:nvSpPr>
          <p:spPr>
            <a:xfrm>
              <a:off x="3492" y="2791"/>
              <a:ext cx="232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latin typeface="Times New Roman" pitchFamily="18" charset="0"/>
                  <a:ea typeface="华文中宋" pitchFamily="2" charset="-122"/>
                </a:rPr>
                <a:t>A</a:t>
              </a:r>
              <a:endParaRPr lang="en-US" altLang="zh-CN" sz="2400" i="1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8679" name="文本框 2755591"/>
            <p:cNvSpPr txBox="1"/>
            <p:nvPr/>
          </p:nvSpPr>
          <p:spPr>
            <a:xfrm>
              <a:off x="4672" y="2791"/>
              <a:ext cx="232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latin typeface="Times New Roman" pitchFamily="18" charset="0"/>
                  <a:ea typeface="华文中宋" pitchFamily="2" charset="-122"/>
                </a:rPr>
                <a:t>B</a:t>
              </a:r>
              <a:endParaRPr lang="en-US" altLang="zh-CN" sz="2400" i="1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8680" name="文本框 2755592"/>
            <p:cNvSpPr txBox="1"/>
            <p:nvPr/>
          </p:nvSpPr>
          <p:spPr>
            <a:xfrm>
              <a:off x="4990" y="2428"/>
              <a:ext cx="243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latin typeface="Times New Roman" pitchFamily="18" charset="0"/>
                  <a:ea typeface="华文中宋" pitchFamily="2" charset="-122"/>
                </a:rPr>
                <a:t>C</a:t>
              </a:r>
              <a:endParaRPr lang="en-US" altLang="zh-CN" sz="2400" i="1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8681" name="文本框 2755593"/>
            <p:cNvSpPr txBox="1"/>
            <p:nvPr/>
          </p:nvSpPr>
          <p:spPr>
            <a:xfrm>
              <a:off x="3764" y="2383"/>
              <a:ext cx="227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>
                  <a:latin typeface="Times New Roman" pitchFamily="18" charset="0"/>
                  <a:ea typeface="华文中宋" pitchFamily="2" charset="-122"/>
                </a:rPr>
                <a:t>D</a:t>
              </a:r>
              <a:endParaRPr lang="en-US" altLang="zh-CN" sz="24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8682" name="文本框 2755594"/>
            <p:cNvSpPr txBox="1"/>
            <p:nvPr/>
          </p:nvSpPr>
          <p:spPr>
            <a:xfrm>
              <a:off x="3402" y="1702"/>
              <a:ext cx="295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400" baseline="-250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1</a:t>
              </a:r>
              <a:endParaRPr lang="en-US" altLang="zh-CN" sz="2400" baseline="-250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28683" name="文本框 2755595"/>
            <p:cNvSpPr txBox="1"/>
            <p:nvPr/>
          </p:nvSpPr>
          <p:spPr>
            <a:xfrm>
              <a:off x="4672" y="1838"/>
              <a:ext cx="295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400" baseline="-250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1</a:t>
              </a:r>
              <a:endParaRPr lang="en-US" altLang="zh-CN" sz="2400" baseline="-250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28684" name="文本框 2755596"/>
            <p:cNvSpPr txBox="1"/>
            <p:nvPr/>
          </p:nvSpPr>
          <p:spPr>
            <a:xfrm>
              <a:off x="4899" y="1385"/>
              <a:ext cx="306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latin typeface="Times New Roman" pitchFamily="18" charset="0"/>
                  <a:ea typeface="华文中宋" pitchFamily="2" charset="-122"/>
                </a:rPr>
                <a:t>C</a:t>
              </a:r>
              <a:r>
                <a:rPr lang="en-US" altLang="zh-CN" sz="2400" baseline="-250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1</a:t>
              </a:r>
              <a:endParaRPr lang="en-US" altLang="zh-CN" sz="2400" baseline="-250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28685" name="文本框 2755597"/>
            <p:cNvSpPr txBox="1"/>
            <p:nvPr/>
          </p:nvSpPr>
          <p:spPr>
            <a:xfrm>
              <a:off x="3856" y="1339"/>
              <a:ext cx="316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latin typeface="Times New Roman" pitchFamily="18" charset="0"/>
                  <a:ea typeface="华文中宋" pitchFamily="2" charset="-122"/>
                </a:rPr>
                <a:t>D</a:t>
              </a:r>
              <a:r>
                <a:rPr lang="en-US" altLang="zh-CN" sz="2400" baseline="-250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1</a:t>
              </a:r>
              <a:endParaRPr lang="en-US" altLang="zh-CN" sz="2400" baseline="-250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28686" name="立方体 2755598"/>
            <p:cNvSpPr/>
            <p:nvPr/>
          </p:nvSpPr>
          <p:spPr>
            <a:xfrm>
              <a:off x="3674" y="1616"/>
              <a:ext cx="1361" cy="1271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pPr algn="ctr">
                <a:buClr>
                  <a:schemeClr val="hlink"/>
                </a:buClr>
              </a:pPr>
              <a:endParaRPr lang="zh-CN" altLang="zh-CN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8687" name="文本框 2755599"/>
            <p:cNvSpPr txBox="1"/>
            <p:nvPr/>
          </p:nvSpPr>
          <p:spPr>
            <a:xfrm>
              <a:off x="4195" y="1548"/>
              <a:ext cx="232" cy="2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400" i="1">
                  <a:solidFill>
                    <a:srgbClr val="990000"/>
                  </a:solidFill>
                  <a:latin typeface="Times New Roman" pitchFamily="18" charset="0"/>
                  <a:ea typeface="华文中宋" pitchFamily="2" charset="-122"/>
                </a:rPr>
                <a:t>E</a:t>
              </a:r>
              <a:endParaRPr lang="en-US" altLang="zh-CN" sz="2400" i="1">
                <a:solidFill>
                  <a:srgbClr val="990000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8688" name="直接连接符 2755600"/>
            <p:cNvSpPr/>
            <p:nvPr/>
          </p:nvSpPr>
          <p:spPr>
            <a:xfrm flipV="1">
              <a:off x="3674" y="1616"/>
              <a:ext cx="1361" cy="317"/>
            </a:xfrm>
            <a:prstGeom prst="line">
              <a:avLst/>
            </a:prstGeom>
            <a:ln w="25400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8689" name="直接连接符 2755601"/>
            <p:cNvSpPr/>
            <p:nvPr/>
          </p:nvSpPr>
          <p:spPr>
            <a:xfrm>
              <a:off x="4354" y="1774"/>
              <a:ext cx="681" cy="794"/>
            </a:xfrm>
            <a:prstGeom prst="line">
              <a:avLst/>
            </a:prstGeom>
            <a:ln w="25400" cap="flat" cmpd="sng">
              <a:solidFill>
                <a:srgbClr val="993300"/>
              </a:solidFill>
              <a:prstDash val="dash"/>
              <a:round/>
              <a:headEnd type="oval" w="med" len="med"/>
              <a:tailEnd type="none" w="med" len="med"/>
            </a:ln>
          </p:spPr>
          <p:txBody>
            <a:bodyPr/>
            <a:lstStyle>
              <a:defPPr/>
            </a:lstStyle>
            <a:p>
              <a:pPr/>
            </a:p>
          </p:txBody>
        </p:sp>
      </p:grpSp>
      <p:sp>
        <p:nvSpPr>
          <p:cNvPr id="2755603" name="直接连接符 2755602"/>
          <p:cNvSpPr/>
          <p:nvPr/>
        </p:nvSpPr>
        <p:spPr>
          <a:xfrm flipH="1" flipV="1">
            <a:off x="7967663" y="4515803"/>
            <a:ext cx="1150937" cy="504825"/>
          </a:xfrm>
          <a:prstGeom prst="line">
            <a:avLst/>
          </a:prstGeom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pPr/>
          </a:p>
        </p:txBody>
      </p:sp>
      <p:sp>
        <p:nvSpPr>
          <p:cNvPr id="2755607" name="文本框 2755606"/>
          <p:cNvSpPr txBox="1"/>
          <p:nvPr/>
        </p:nvSpPr>
        <p:spPr>
          <a:xfrm>
            <a:off x="2557463" y="2499678"/>
            <a:ext cx="876935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分析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: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08" name="文本框 2755607"/>
          <p:cNvSpPr txBox="1"/>
          <p:nvPr/>
        </p:nvSpPr>
        <p:spPr>
          <a:xfrm>
            <a:off x="3625850" y="2499678"/>
            <a:ext cx="868680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如图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,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09" name="文本框 2755608"/>
          <p:cNvSpPr txBox="1"/>
          <p:nvPr/>
        </p:nvSpPr>
        <p:spPr>
          <a:xfrm>
            <a:off x="2532063" y="3082290"/>
            <a:ext cx="606425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(A)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10" name="文本框 2755609"/>
          <p:cNvSpPr txBox="1"/>
          <p:nvPr/>
        </p:nvSpPr>
        <p:spPr>
          <a:xfrm>
            <a:off x="3127375" y="3082290"/>
            <a:ext cx="3094990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AC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与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CE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相交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排除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11" name="直接连接符 2755610"/>
          <p:cNvSpPr/>
          <p:nvPr/>
        </p:nvSpPr>
        <p:spPr>
          <a:xfrm flipV="1">
            <a:off x="7464425" y="4515803"/>
            <a:ext cx="2160588" cy="503237"/>
          </a:xfrm>
          <a:prstGeom prst="line">
            <a:avLst/>
          </a:prstGeom>
          <a:ln w="2222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pPr/>
          </a:p>
        </p:txBody>
      </p:sp>
      <p:sp>
        <p:nvSpPr>
          <p:cNvPr id="2755612" name="文本框 2755611"/>
          <p:cNvSpPr txBox="1"/>
          <p:nvPr/>
        </p:nvSpPr>
        <p:spPr>
          <a:xfrm>
            <a:off x="2532063" y="3615690"/>
            <a:ext cx="589280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(B)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13" name="文本框 2755612"/>
          <p:cNvSpPr txBox="1"/>
          <p:nvPr/>
        </p:nvSpPr>
        <p:spPr>
          <a:xfrm>
            <a:off x="3216275" y="3615690"/>
            <a:ext cx="3112135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直观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BD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可能垂直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CE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14" name="文本框 2755613"/>
          <p:cNvSpPr txBox="1"/>
          <p:nvPr/>
        </p:nvSpPr>
        <p:spPr>
          <a:xfrm>
            <a:off x="3143250" y="4155440"/>
            <a:ext cx="3566795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∵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BD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⊥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AC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且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BD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⊥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CC</a:t>
            </a:r>
            <a:r>
              <a:rPr lang="en-US" altLang="zh-CN" sz="24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,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15" name="文本框 2755614"/>
          <p:cNvSpPr txBox="1"/>
          <p:nvPr/>
        </p:nvSpPr>
        <p:spPr>
          <a:xfrm>
            <a:off x="3143250" y="4660265"/>
            <a:ext cx="3013710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则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BD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⊥</a:t>
            </a: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平面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ACC</a:t>
            </a:r>
            <a:r>
              <a:rPr lang="en-US" altLang="zh-CN" sz="24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A</a:t>
            </a:r>
            <a:r>
              <a:rPr lang="en-US" altLang="zh-CN" sz="2400" baseline="-25000">
                <a:latin typeface="Times New Roman" pitchFamily="18" charset="0"/>
                <a:ea typeface="华文中宋" pitchFamily="2" charset="-122"/>
              </a:rPr>
              <a:t>1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,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16" name="文本框 2755615"/>
          <p:cNvSpPr txBox="1"/>
          <p:nvPr/>
        </p:nvSpPr>
        <p:spPr>
          <a:xfrm>
            <a:off x="3143250" y="5149215"/>
            <a:ext cx="2908935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400">
                <a:latin typeface="Times New Roman" pitchFamily="18" charset="0"/>
                <a:ea typeface="华文中宋" pitchFamily="2" charset="-122"/>
              </a:rPr>
              <a:t>而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CE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</a:t>
            </a:r>
            <a:r>
              <a:rPr lang="zh-CN" altLang="en-US" sz="24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平面 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  <a:sym typeface="Symbol" pitchFamily="18" charset="2"/>
              </a:rPr>
              <a:t>ACC</a:t>
            </a:r>
            <a:r>
              <a:rPr lang="en-US" altLang="zh-CN" sz="2400" baseline="-250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1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  <a:sym typeface="Symbol" pitchFamily="18" charset="2"/>
              </a:rPr>
              <a:t>A</a:t>
            </a:r>
            <a:r>
              <a:rPr lang="en-US" altLang="zh-CN" sz="2400" baseline="-250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1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,</a:t>
            </a:r>
            <a:endParaRPr lang="en-US" altLang="zh-CN" sz="2400">
              <a:latin typeface="Times New Roman" pitchFamily="18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755617" name="文本框 2755616"/>
          <p:cNvSpPr txBox="1"/>
          <p:nvPr/>
        </p:nvSpPr>
        <p:spPr>
          <a:xfrm>
            <a:off x="3143250" y="5631815"/>
            <a:ext cx="1664335" cy="46037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∴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BD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⊥</a:t>
            </a:r>
            <a:r>
              <a:rPr lang="en-US" altLang="zh-CN" sz="2400" i="1">
                <a:latin typeface="Times New Roman" pitchFamily="18" charset="0"/>
                <a:ea typeface="华文中宋" pitchFamily="2" charset="-122"/>
              </a:rPr>
              <a:t>CE</a:t>
            </a:r>
            <a:r>
              <a:rPr lang="en-US" altLang="zh-CN" sz="24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4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55618" name="文本框 2755617"/>
          <p:cNvSpPr txBox="1"/>
          <p:nvPr/>
        </p:nvSpPr>
        <p:spPr>
          <a:xfrm>
            <a:off x="6096000" y="1526540"/>
            <a:ext cx="42037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75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75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800"/>
                                        <p:tgtEl>
                                          <p:spTgt spid="275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5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5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5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5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5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5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600"/>
                                        <p:tgtEl>
                                          <p:spTgt spid="275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00"/>
                                        <p:tgtEl>
                                          <p:spTgt spid="275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5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5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5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00"/>
                                        <p:tgtEl>
                                          <p:spTgt spid="275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00"/>
                                        <p:tgtEl>
                                          <p:spTgt spid="275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600"/>
                                        <p:tgtEl>
                                          <p:spTgt spid="275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600"/>
                                        <p:tgtEl>
                                          <p:spTgt spid="275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5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  <p:cond evt="onBegin" delay="0">
                          <p:tn val="72"/>
                        </p:cond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2755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27556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56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275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275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5586" grpId="0"/>
      <p:bldP spid="2755607" grpId="0"/>
      <p:bldP spid="2755608" grpId="0"/>
      <p:bldP spid="2755609" grpId="0"/>
      <p:bldP spid="2755610" grpId="0"/>
      <p:bldP spid="2755612" grpId="0"/>
      <p:bldP spid="2755613" grpId="0"/>
      <p:bldP spid="2755614" grpId="0"/>
      <p:bldP spid="2755615" grpId="0"/>
      <p:bldP spid="2755616" grpId="0"/>
      <p:bldP spid="2755617" grpId="0"/>
      <p:bldP spid="27556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70964" name="文本框 2770963"/>
          <p:cNvSpPr txBox="1"/>
          <p:nvPr/>
        </p:nvSpPr>
        <p:spPr>
          <a:xfrm>
            <a:off x="2782888" y="1484313"/>
            <a:ext cx="382778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2.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线线之间的位置关系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0965" name="文本框 2770964"/>
          <p:cNvSpPr txBox="1"/>
          <p:nvPr/>
        </p:nvSpPr>
        <p:spPr>
          <a:xfrm>
            <a:off x="3271838" y="2025650"/>
            <a:ext cx="89408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相交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0966" name="文本框 2770965"/>
          <p:cNvSpPr txBox="1"/>
          <p:nvPr/>
        </p:nvSpPr>
        <p:spPr>
          <a:xfrm>
            <a:off x="3271838" y="2557463"/>
            <a:ext cx="89408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0967" name="文本框 2770966"/>
          <p:cNvSpPr txBox="1"/>
          <p:nvPr/>
        </p:nvSpPr>
        <p:spPr>
          <a:xfrm>
            <a:off x="3271838" y="3097213"/>
            <a:ext cx="89408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异面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70968" name="组合 2770967"/>
          <p:cNvGrpSpPr/>
          <p:nvPr/>
        </p:nvGrpSpPr>
        <p:grpSpPr>
          <a:xfrm>
            <a:off x="4243388" y="2162175"/>
            <a:ext cx="1073150" cy="827088"/>
            <a:chOff x="1542" y="2387"/>
            <a:chExt cx="676" cy="521"/>
          </a:xfrm>
        </p:grpSpPr>
        <p:sp>
          <p:nvSpPr>
            <p:cNvPr id="15371" name="右大括号 2770968"/>
            <p:cNvSpPr/>
            <p:nvPr/>
          </p:nvSpPr>
          <p:spPr>
            <a:xfrm>
              <a:off x="1542" y="2387"/>
              <a:ext cx="91" cy="521"/>
            </a:xfrm>
            <a:prstGeom prst="rightBrace">
              <a:avLst>
                <a:gd name="adj1" fmla="val 47684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5372" name="文本框 2770969"/>
            <p:cNvSpPr txBox="1"/>
            <p:nvPr/>
          </p:nvSpPr>
          <p:spPr>
            <a:xfrm>
              <a:off x="1655" y="2455"/>
              <a:ext cx="563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zh-CN" altLang="en-US" sz="2800">
                  <a:latin typeface="Times New Roman" pitchFamily="18" charset="0"/>
                  <a:ea typeface="华文中宋" pitchFamily="2" charset="-122"/>
                </a:rPr>
                <a:t>共面</a:t>
              </a:r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2770971" name="文本框 2770970"/>
          <p:cNvSpPr txBox="1"/>
          <p:nvPr/>
        </p:nvSpPr>
        <p:spPr>
          <a:xfrm>
            <a:off x="3235325" y="3638550"/>
            <a:ext cx="197104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基本事实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4: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0974" name="文本框 2770973"/>
          <p:cNvSpPr txBox="1"/>
          <p:nvPr/>
        </p:nvSpPr>
        <p:spPr>
          <a:xfrm>
            <a:off x="3235325" y="4113213"/>
            <a:ext cx="5961380" cy="607695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lnSpc>
                <a:spcPct val="120000"/>
              </a:lnSpc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平行于同一条直线的两直线互相平行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7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77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77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77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7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277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964" grpId="0"/>
      <p:bldP spid="2770965" grpId="0"/>
      <p:bldP spid="2770966" grpId="0"/>
      <p:bldP spid="2770967" grpId="0"/>
      <p:bldP spid="2770971" grpId="0"/>
      <p:bldP spid="27709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2225" name="对象 900097"/>
          <p:cNvGraphicFramePr>
            <a:graphicFrameLocks noChangeAspect="1"/>
          </p:cNvGraphicFramePr>
          <p:nvPr/>
        </p:nvGraphicFramePr>
        <p:xfrm>
          <a:off x="535510" y="898632"/>
          <a:ext cx="11121390" cy="468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510" y="898632"/>
                        <a:ext cx="11121390" cy="4683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对象 900098"/>
          <p:cNvGraphicFramePr>
            <a:graphicFrameLocks noChangeAspect="1"/>
          </p:cNvGraphicFramePr>
          <p:nvPr/>
        </p:nvGraphicFramePr>
        <p:xfrm>
          <a:off x="532867" y="3256726"/>
          <a:ext cx="11115247" cy="1463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5" progId="Word.Document.8">
                  <p:embed/>
                </p:oleObj>
              </mc:Choice>
              <mc:Fallback>
                <p:oleObj r:id="rId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867" y="3256726"/>
                        <a:ext cx="11115247" cy="14631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4273" name="对象 899073"/>
          <p:cNvGraphicFramePr>
            <a:graphicFrameLocks noChangeAspect="1"/>
          </p:cNvGraphicFramePr>
          <p:nvPr/>
        </p:nvGraphicFramePr>
        <p:xfrm>
          <a:off x="538582" y="755106"/>
          <a:ext cx="11115247" cy="5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582" y="755106"/>
                        <a:ext cx="11115247" cy="5855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6321" name="对象 898049"/>
          <p:cNvGraphicFramePr>
            <a:graphicFrameLocks noChangeAspect="1"/>
          </p:cNvGraphicFramePr>
          <p:nvPr/>
        </p:nvGraphicFramePr>
        <p:xfrm>
          <a:off x="539217" y="867303"/>
          <a:ext cx="11115247" cy="512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867303"/>
                        <a:ext cx="11115247" cy="5123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8369" name="对象 791554"/>
          <p:cNvGraphicFramePr>
            <a:graphicFrameLocks noChangeAspect="1"/>
          </p:cNvGraphicFramePr>
          <p:nvPr/>
        </p:nvGraphicFramePr>
        <p:xfrm>
          <a:off x="539217" y="2698286"/>
          <a:ext cx="11115247" cy="146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3" progId="Word.Document.8">
                  <p:embed/>
                </p:oleObj>
              </mc:Choice>
              <mc:Fallback>
                <p:oleObj r:id="rId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2698286"/>
                        <a:ext cx="11115247" cy="146310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328727" y="193251"/>
            <a:ext cx="232056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版必修第二册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2280900" y="10312400"/>
            <a:ext cx="4572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73008" name="文本框 2773007"/>
          <p:cNvSpPr txBox="1"/>
          <p:nvPr/>
        </p:nvSpPr>
        <p:spPr>
          <a:xfrm>
            <a:off x="2892425" y="1562100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3.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两异面直线所成的角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3009" name="文本框 2773008"/>
          <p:cNvSpPr txBox="1"/>
          <p:nvPr/>
        </p:nvSpPr>
        <p:spPr>
          <a:xfrm>
            <a:off x="2825750" y="2082800"/>
            <a:ext cx="35483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①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角的范围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(0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,  90].</a:t>
            </a:r>
            <a:endParaRPr lang="en-US" altLang="zh-CN" sz="2800">
              <a:latin typeface="Times New Roman" pitchFamily="18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773010" name="文本框 2773009"/>
          <p:cNvSpPr txBox="1"/>
          <p:nvPr/>
        </p:nvSpPr>
        <p:spPr>
          <a:xfrm>
            <a:off x="2825750" y="2606675"/>
            <a:ext cx="250444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②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由定义找角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: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3011" name="文本框 2773010"/>
          <p:cNvSpPr txBox="1"/>
          <p:nvPr/>
        </p:nvSpPr>
        <p:spPr>
          <a:xfrm>
            <a:off x="2820988" y="3651250"/>
            <a:ext cx="13385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③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垂直</a:t>
            </a:r>
            <a:endParaRPr lang="zh-CN" altLang="en-US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3012" name="矩形 2773011"/>
          <p:cNvSpPr/>
          <p:nvPr/>
        </p:nvSpPr>
        <p:spPr>
          <a:xfrm>
            <a:off x="3287713" y="3111500"/>
            <a:ext cx="65836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相交非钝角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且两边分别平行两异面直线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3013" name="文本框 2773012"/>
          <p:cNvSpPr txBox="1"/>
          <p:nvPr/>
        </p:nvSpPr>
        <p:spPr>
          <a:xfrm>
            <a:off x="3252788" y="4133850"/>
            <a:ext cx="31165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异面垂直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无垂足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7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7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77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77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00"/>
                                        <p:tgtEl>
                                          <p:spTgt spid="277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7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00"/>
                                        <p:tgtEl>
                                          <p:spTgt spid="277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77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"/>
                                        <p:tgtEl>
                                          <p:spTgt spid="277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008" grpId="0"/>
      <p:bldP spid="2773009" grpId="0"/>
      <p:bldP spid="2773010" grpId="0"/>
      <p:bldP spid="2773011" grpId="0"/>
      <p:bldP spid="2773012" grpId="0"/>
      <p:bldP spid="27730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75053" name="文本框 2775052"/>
          <p:cNvSpPr txBox="1"/>
          <p:nvPr/>
        </p:nvSpPr>
        <p:spPr>
          <a:xfrm>
            <a:off x="2878138" y="1535113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4.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线面平行的判定定理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75054" name="组合 2775053"/>
          <p:cNvGrpSpPr/>
          <p:nvPr/>
        </p:nvGrpSpPr>
        <p:grpSpPr>
          <a:xfrm>
            <a:off x="3452813" y="2024063"/>
            <a:ext cx="2822575" cy="1290637"/>
            <a:chOff x="3628" y="1994"/>
            <a:chExt cx="1778" cy="813"/>
          </a:xfrm>
        </p:grpSpPr>
        <p:sp>
          <p:nvSpPr>
            <p:cNvPr id="17417" name="文本框 2775054"/>
            <p:cNvSpPr txBox="1"/>
            <p:nvPr/>
          </p:nvSpPr>
          <p:spPr>
            <a:xfrm>
              <a:off x="3628" y="1994"/>
              <a:ext cx="696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 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17418" name="文本框 2775055"/>
            <p:cNvSpPr txBox="1"/>
            <p:nvPr/>
          </p:nvSpPr>
          <p:spPr>
            <a:xfrm>
              <a:off x="3628" y="2220"/>
              <a:ext cx="696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 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17419" name="文本框 2775056"/>
            <p:cNvSpPr txBox="1"/>
            <p:nvPr/>
          </p:nvSpPr>
          <p:spPr>
            <a:xfrm>
              <a:off x="3650" y="2478"/>
              <a:ext cx="520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//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7420" name="右大括号 2775057"/>
            <p:cNvSpPr/>
            <p:nvPr/>
          </p:nvSpPr>
          <p:spPr>
            <a:xfrm>
              <a:off x="4285" y="2115"/>
              <a:ext cx="159" cy="635"/>
            </a:xfrm>
            <a:prstGeom prst="rightBrace">
              <a:avLst>
                <a:gd name="adj1" fmla="val 33262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7421" name="文本框 2775058"/>
            <p:cNvSpPr txBox="1"/>
            <p:nvPr/>
          </p:nvSpPr>
          <p:spPr>
            <a:xfrm>
              <a:off x="4422" y="2251"/>
              <a:ext cx="984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华文中宋" pitchFamily="2" charset="-122"/>
                  <a:ea typeface="华文中宋" pitchFamily="2" charset="-122"/>
                </a:rPr>
                <a:t>⇒</a:t>
              </a:r>
              <a:r>
                <a:rPr lang="en-US" altLang="zh-CN" sz="2800">
                  <a:latin typeface="MS Gothic" panose="020b0609070205080204" pitchFamily="49" charset="-128"/>
                  <a:ea typeface="MS Gothic" panose="020b0609070205080204" pitchFamily="49" charset="-128"/>
                </a:rPr>
                <a:t> </a:t>
              </a: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</p:grpSp>
      <p:grpSp>
        <p:nvGrpSpPr>
          <p:cNvPr id="2775060" name="组合 2775059"/>
          <p:cNvGrpSpPr/>
          <p:nvPr/>
        </p:nvGrpSpPr>
        <p:grpSpPr>
          <a:xfrm>
            <a:off x="3346450" y="4329113"/>
            <a:ext cx="3351213" cy="1465262"/>
            <a:chOff x="817" y="4255"/>
            <a:chExt cx="2111" cy="923"/>
          </a:xfrm>
        </p:grpSpPr>
        <p:sp>
          <p:nvSpPr>
            <p:cNvPr id="17423" name="文本框 2775060"/>
            <p:cNvSpPr txBox="1"/>
            <p:nvPr/>
          </p:nvSpPr>
          <p:spPr>
            <a:xfrm>
              <a:off x="862" y="4255"/>
              <a:ext cx="599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7424" name="文本框 2775061"/>
            <p:cNvSpPr txBox="1"/>
            <p:nvPr/>
          </p:nvSpPr>
          <p:spPr>
            <a:xfrm>
              <a:off x="829" y="4569"/>
              <a:ext cx="628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 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17425" name="文本框 2775062"/>
            <p:cNvSpPr txBox="1"/>
            <p:nvPr/>
          </p:nvSpPr>
          <p:spPr>
            <a:xfrm>
              <a:off x="817" y="4849"/>
              <a:ext cx="937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∩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Symbol" pitchFamily="18" charset="2"/>
                  <a:ea typeface="华文中宋" pitchFamily="2" charset="-122"/>
                </a:rPr>
                <a:t> =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m</a:t>
              </a:r>
              <a:endParaRPr lang="en-US" altLang="zh-CN" sz="2800" i="1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7426" name="右大括号 2775063"/>
            <p:cNvSpPr/>
            <p:nvPr/>
          </p:nvSpPr>
          <p:spPr>
            <a:xfrm>
              <a:off x="1814" y="4350"/>
              <a:ext cx="158" cy="726"/>
            </a:xfrm>
            <a:prstGeom prst="rightBrace">
              <a:avLst>
                <a:gd name="adj1" fmla="val 38269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7427" name="文本框 2775064"/>
            <p:cNvSpPr txBox="1"/>
            <p:nvPr/>
          </p:nvSpPr>
          <p:spPr>
            <a:xfrm>
              <a:off x="1973" y="4531"/>
              <a:ext cx="955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华文中宋" pitchFamily="2" charset="-122"/>
                  <a:ea typeface="华文中宋" pitchFamily="2" charset="-122"/>
                </a:rPr>
                <a:t>⇒</a:t>
              </a:r>
              <a:r>
                <a:rPr lang="en-US" altLang="zh-CN" sz="2800">
                  <a:latin typeface="MS Gothic" panose="020b0609070205080204" pitchFamily="49" charset="-128"/>
                  <a:ea typeface="MS Gothic" panose="020b0609070205080204" pitchFamily="49" charset="-128"/>
                </a:rPr>
                <a:t> </a:t>
              </a: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m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2775066" name="文本框 2775065"/>
          <p:cNvSpPr txBox="1"/>
          <p:nvPr/>
        </p:nvSpPr>
        <p:spPr>
          <a:xfrm>
            <a:off x="3454400" y="3233738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由线线平行得线面平行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5067" name="文本框 2775066"/>
          <p:cNvSpPr txBox="1"/>
          <p:nvPr/>
        </p:nvSpPr>
        <p:spPr>
          <a:xfrm>
            <a:off x="2878138" y="3824288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5.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线面平行的性质定理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5068" name="文本框 2775067"/>
          <p:cNvSpPr txBox="1"/>
          <p:nvPr/>
        </p:nvSpPr>
        <p:spPr>
          <a:xfrm>
            <a:off x="3275013" y="5734050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由线面平行得线线平行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7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7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77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77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7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7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"/>
                                        <p:tgtEl>
                                          <p:spTgt spid="277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77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77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77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7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7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7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00"/>
                                        <p:tgtEl>
                                          <p:spTgt spid="277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53" grpId="0"/>
      <p:bldP spid="2775066" grpId="0"/>
      <p:bldP spid="2775067" grpId="0"/>
      <p:bldP spid="2775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77111" name="组合 2777110"/>
          <p:cNvGrpSpPr/>
          <p:nvPr/>
        </p:nvGrpSpPr>
        <p:grpSpPr>
          <a:xfrm>
            <a:off x="3322638" y="1789113"/>
            <a:ext cx="2814638" cy="2251075"/>
            <a:chOff x="3582" y="1903"/>
            <a:chExt cx="1773" cy="1418"/>
          </a:xfrm>
        </p:grpSpPr>
        <p:sp>
          <p:nvSpPr>
            <p:cNvPr id="18440" name="文本框 2777111"/>
            <p:cNvSpPr txBox="1"/>
            <p:nvPr/>
          </p:nvSpPr>
          <p:spPr>
            <a:xfrm>
              <a:off x="3582" y="1903"/>
              <a:ext cx="584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18441" name="文本框 2777112"/>
            <p:cNvSpPr txBox="1"/>
            <p:nvPr/>
          </p:nvSpPr>
          <p:spPr>
            <a:xfrm>
              <a:off x="3582" y="2175"/>
              <a:ext cx="584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18442" name="文本框 2777113"/>
            <p:cNvSpPr txBox="1"/>
            <p:nvPr/>
          </p:nvSpPr>
          <p:spPr>
            <a:xfrm>
              <a:off x="3582" y="2447"/>
              <a:ext cx="557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∩</a:t>
              </a: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43" name="文本框 2777114"/>
            <p:cNvSpPr txBox="1"/>
            <p:nvPr/>
          </p:nvSpPr>
          <p:spPr>
            <a:xfrm>
              <a:off x="3582" y="2720"/>
              <a:ext cx="630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44" name="文本框 2777115"/>
            <p:cNvSpPr txBox="1"/>
            <p:nvPr/>
          </p:nvSpPr>
          <p:spPr>
            <a:xfrm>
              <a:off x="3582" y="2992"/>
              <a:ext cx="630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45" name="右大括号 2777116"/>
            <p:cNvSpPr/>
            <p:nvPr/>
          </p:nvSpPr>
          <p:spPr>
            <a:xfrm>
              <a:off x="4241" y="2024"/>
              <a:ext cx="136" cy="1270"/>
            </a:xfrm>
            <a:prstGeom prst="rightBrace">
              <a:avLst>
                <a:gd name="adj1" fmla="val 77775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46" name="文本框 2777117"/>
            <p:cNvSpPr txBox="1"/>
            <p:nvPr/>
          </p:nvSpPr>
          <p:spPr>
            <a:xfrm>
              <a:off x="4400" y="2493"/>
              <a:ext cx="955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华文中宋" pitchFamily="2" charset="-122"/>
                  <a:ea typeface="华文中宋" pitchFamily="2" charset="-122"/>
                </a:rPr>
                <a:t>⇒ 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</p:grpSp>
      <p:grpSp>
        <p:nvGrpSpPr>
          <p:cNvPr id="2777119" name="组合 2777118"/>
          <p:cNvGrpSpPr/>
          <p:nvPr/>
        </p:nvGrpSpPr>
        <p:grpSpPr>
          <a:xfrm>
            <a:off x="3251200" y="4489450"/>
            <a:ext cx="3119438" cy="1436688"/>
            <a:chOff x="1837" y="3353"/>
            <a:chExt cx="1965" cy="905"/>
          </a:xfrm>
        </p:grpSpPr>
        <p:sp>
          <p:nvSpPr>
            <p:cNvPr id="18448" name="文本框 2777119"/>
            <p:cNvSpPr txBox="1"/>
            <p:nvPr/>
          </p:nvSpPr>
          <p:spPr>
            <a:xfrm>
              <a:off x="1837" y="3353"/>
              <a:ext cx="659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 err="1">
                  <a:latin typeface="Symbol" pitchFamily="18" charset="2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49" name="文本框 2777120"/>
            <p:cNvSpPr txBox="1"/>
            <p:nvPr/>
          </p:nvSpPr>
          <p:spPr>
            <a:xfrm>
              <a:off x="1837" y="3630"/>
              <a:ext cx="856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g</a:t>
              </a:r>
              <a:r>
                <a:rPr lang="en-US" altLang="zh-CN" sz="2800" err="1">
                  <a:latin typeface="Symbol" pitchFamily="18" charset="2"/>
                  <a:ea typeface="华文中宋" pitchFamily="2" charset="-122"/>
                </a:rPr>
                <a:t>∩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sz="2800">
                  <a:latin typeface="Symbol" pitchFamily="18" charset="2"/>
                  <a:ea typeface="华文中宋" pitchFamily="2" charset="-122"/>
                </a:rPr>
                <a:t>=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50" name="文本框 2777121"/>
            <p:cNvSpPr txBox="1"/>
            <p:nvPr/>
          </p:nvSpPr>
          <p:spPr>
            <a:xfrm>
              <a:off x="1837" y="3929"/>
              <a:ext cx="838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g</a:t>
              </a:r>
              <a:r>
                <a:rPr lang="en-US" altLang="zh-CN" sz="2800" err="1">
                  <a:latin typeface="Symbol" pitchFamily="18" charset="2"/>
                  <a:ea typeface="华文中宋" pitchFamily="2" charset="-122"/>
                </a:rPr>
                <a:t>∩</a:t>
              </a:r>
              <a:r>
                <a:rPr lang="en-US" altLang="zh-CN" sz="2800" i="1" err="1">
                  <a:latin typeface="Symbol" pitchFamily="18" charset="2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sz="2800">
                  <a:latin typeface="Symbol" pitchFamily="18" charset="2"/>
                  <a:ea typeface="华文中宋" pitchFamily="2" charset="-122"/>
                </a:rPr>
                <a:t>=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51" name="右大括号 2777122"/>
            <p:cNvSpPr/>
            <p:nvPr/>
          </p:nvSpPr>
          <p:spPr>
            <a:xfrm>
              <a:off x="2744" y="3475"/>
              <a:ext cx="159" cy="771"/>
            </a:xfrm>
            <a:prstGeom prst="rightBrace">
              <a:avLst>
                <a:gd name="adj1" fmla="val 40386"/>
                <a:gd name="adj2" fmla="val 50000"/>
              </a:avLst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8452" name="文本框 2777123"/>
            <p:cNvSpPr txBox="1"/>
            <p:nvPr/>
          </p:nvSpPr>
          <p:spPr>
            <a:xfrm>
              <a:off x="2903" y="3693"/>
              <a:ext cx="899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⇒ 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 err="1">
                  <a:latin typeface="Times New Roman" pitchFamily="18" charset="0"/>
                  <a:ea typeface="华文中宋" pitchFamily="2" charset="-122"/>
                </a:rPr>
                <a:t>∥</a:t>
              </a:r>
              <a:r>
                <a:rPr lang="en-US" altLang="zh-CN" sz="2800" i="1" err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2777125" name="文本框 2777124"/>
          <p:cNvSpPr txBox="1"/>
          <p:nvPr/>
        </p:nvSpPr>
        <p:spPr>
          <a:xfrm>
            <a:off x="2674938" y="1376363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6.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面面平行的判定定理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7126" name="文本框 2777125"/>
          <p:cNvSpPr txBox="1"/>
          <p:nvPr/>
        </p:nvSpPr>
        <p:spPr>
          <a:xfrm>
            <a:off x="6130925" y="2724150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由线面平行得面面平行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7127" name="文本框 2777126"/>
          <p:cNvSpPr txBox="1"/>
          <p:nvPr/>
        </p:nvSpPr>
        <p:spPr>
          <a:xfrm>
            <a:off x="2674938" y="4021138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7.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面面平行的性质定理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7128" name="文本框 2777127"/>
          <p:cNvSpPr txBox="1"/>
          <p:nvPr/>
        </p:nvSpPr>
        <p:spPr>
          <a:xfrm>
            <a:off x="3216275" y="5913438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由面面平行得线线平行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7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7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77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77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7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7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"/>
                                        <p:tgtEl>
                                          <p:spTgt spid="277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77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77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77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7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7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7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00"/>
                                        <p:tgtEl>
                                          <p:spTgt spid="277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7125" grpId="0"/>
      <p:bldP spid="2777126" grpId="0"/>
      <p:bldP spid="2777127" grpId="0"/>
      <p:bldP spid="2777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79161" name="文本框 2779160"/>
          <p:cNvSpPr txBox="1"/>
          <p:nvPr/>
        </p:nvSpPr>
        <p:spPr>
          <a:xfrm>
            <a:off x="2547938" y="1484313"/>
            <a:ext cx="31165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8.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线面垂直的定义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9162" name="文本框 2779161"/>
          <p:cNvSpPr txBox="1"/>
          <p:nvPr/>
        </p:nvSpPr>
        <p:spPr>
          <a:xfrm>
            <a:off x="2243138" y="1916113"/>
            <a:ext cx="6840537" cy="112458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2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若直线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l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垂直平面 </a:t>
            </a:r>
            <a:r>
              <a:rPr lang="en-US" altLang="zh-CN" sz="2800" i="1">
                <a:latin typeface="Symbol" pitchFamily="18" charset="2"/>
                <a:ea typeface="华文中宋" pitchFamily="2" charset="-122"/>
              </a:rPr>
              <a:t>a</a:t>
            </a:r>
            <a:r>
              <a:rPr lang="en-US" altLang="zh-CN" sz="2800">
                <a:latin typeface="Symbol" pitchFamily="18" charset="2"/>
                <a:ea typeface="华文中宋" pitchFamily="2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内的任意一直线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则叫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l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⊥</a:t>
            </a:r>
            <a:r>
              <a:rPr lang="en-US" altLang="zh-CN" sz="2800" i="1">
                <a:latin typeface="Symbol" pitchFamily="18" charset="2"/>
                <a:ea typeface="华文中宋" pitchFamily="2" charset="-122"/>
              </a:rPr>
              <a:t>a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9163" name="文本框 2779162"/>
          <p:cNvSpPr txBox="1"/>
          <p:nvPr/>
        </p:nvSpPr>
        <p:spPr>
          <a:xfrm>
            <a:off x="2963863" y="2997200"/>
            <a:ext cx="99314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应用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:</a:t>
            </a:r>
            <a:endParaRPr lang="en-US" altLang="zh-CN" sz="280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79164" name="文本框 2779163"/>
          <p:cNvSpPr txBox="1"/>
          <p:nvPr/>
        </p:nvSpPr>
        <p:spPr>
          <a:xfrm>
            <a:off x="2927350" y="3536950"/>
            <a:ext cx="651891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若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l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⊥</a:t>
            </a:r>
            <a:r>
              <a:rPr lang="en-US" altLang="zh-CN" sz="2800" i="1">
                <a:latin typeface="Symbol" pitchFamily="18" charset="2"/>
                <a:ea typeface="华文中宋" pitchFamily="2" charset="-122"/>
              </a:rPr>
              <a:t>a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</a:t>
            </a:r>
            <a:r>
              <a:rPr lang="en-US" altLang="zh-CN" sz="2800" i="1">
                <a:latin typeface="Symbol" pitchFamily="18" charset="2"/>
                <a:ea typeface="华文中宋" pitchFamily="2" charset="-122"/>
              </a:rPr>
              <a:t> </a:t>
            </a:r>
            <a:r>
              <a:rPr lang="zh-CN" altLang="en-US" sz="2800">
                <a:latin typeface="Symbol" pitchFamily="18" charset="2"/>
                <a:ea typeface="华文中宋" pitchFamily="2" charset="-122"/>
              </a:rPr>
              <a:t>则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en-US" altLang="zh-CN" sz="2800" i="1">
                <a:latin typeface="Times New Roman" pitchFamily="18" charset="0"/>
                <a:ea typeface="华文中宋" pitchFamily="2" charset="-122"/>
              </a:rPr>
              <a:t>l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垂直平面 </a:t>
            </a:r>
            <a:r>
              <a:rPr lang="en-US" altLang="zh-CN" sz="2800" i="1">
                <a:latin typeface="Symbol" pitchFamily="18" charset="2"/>
                <a:ea typeface="华文中宋" pitchFamily="2" charset="-122"/>
              </a:rPr>
              <a:t>a</a:t>
            </a:r>
            <a:r>
              <a:rPr lang="en-US" altLang="zh-CN" sz="2800">
                <a:latin typeface="Symbol" pitchFamily="18" charset="2"/>
                <a:ea typeface="华文中宋" pitchFamily="2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内的任意一直线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79165" name="组合 2779164"/>
          <p:cNvGrpSpPr/>
          <p:nvPr/>
        </p:nvGrpSpPr>
        <p:grpSpPr>
          <a:xfrm>
            <a:off x="3071813" y="4062413"/>
            <a:ext cx="2593975" cy="990600"/>
            <a:chOff x="1360" y="1480"/>
            <a:chExt cx="1634" cy="624"/>
          </a:xfrm>
        </p:grpSpPr>
        <p:sp>
          <p:nvSpPr>
            <p:cNvPr id="19468" name="文本框 2779165"/>
            <p:cNvSpPr txBox="1"/>
            <p:nvPr/>
          </p:nvSpPr>
          <p:spPr>
            <a:xfrm>
              <a:off x="1405" y="1480"/>
              <a:ext cx="599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9469" name="文本框 2779166"/>
            <p:cNvSpPr txBox="1"/>
            <p:nvPr/>
          </p:nvSpPr>
          <p:spPr>
            <a:xfrm>
              <a:off x="1360" y="1775"/>
              <a:ext cx="634" cy="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m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9470" name="右大括号 2779167"/>
            <p:cNvSpPr/>
            <p:nvPr/>
          </p:nvSpPr>
          <p:spPr>
            <a:xfrm>
              <a:off x="2040" y="1593"/>
              <a:ext cx="114" cy="499"/>
            </a:xfrm>
            <a:prstGeom prst="rightBrace">
              <a:avLst>
                <a:gd name="adj1" fmla="val 36456"/>
                <a:gd name="adj2" fmla="val 50000"/>
              </a:avLst>
            </a:prstGeom>
            <a:noFill/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9471" name="文本框 2779168"/>
            <p:cNvSpPr txBox="1"/>
            <p:nvPr/>
          </p:nvSpPr>
          <p:spPr>
            <a:xfrm>
              <a:off x="2154" y="1661"/>
              <a:ext cx="840" cy="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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l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⊥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m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</p:grpSp>
      <p:sp>
        <p:nvSpPr>
          <p:cNvPr id="2779170" name="文本框 2779169"/>
          <p:cNvSpPr txBox="1"/>
          <p:nvPr/>
        </p:nvSpPr>
        <p:spPr>
          <a:xfrm>
            <a:off x="2208213" y="5049838"/>
            <a:ext cx="6696075" cy="112458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solidFill>
                  <a:srgbClr val="CC0099"/>
                </a:solidFill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过空间任意一点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有且只有一条直线和已知平面垂直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7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7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77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7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7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7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"/>
                                        <p:tgtEl>
                                          <p:spTgt spid="2779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"/>
                                        <p:tgtEl>
                                          <p:spTgt spid="2779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"/>
                                        <p:tgtEl>
                                          <p:spTgt spid="2779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161" grpId="0"/>
      <p:bldP spid="2779162" grpId="0"/>
      <p:bldP spid="2779163" grpId="0"/>
      <p:bldP spid="2779164" grpId="0"/>
      <p:bldP spid="2779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81200" name="文本框 2781199"/>
          <p:cNvSpPr txBox="1"/>
          <p:nvPr/>
        </p:nvSpPr>
        <p:spPr>
          <a:xfrm>
            <a:off x="2892425" y="943293"/>
            <a:ext cx="38277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9.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线面垂直的判定定理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81201" name="文本框 2781200"/>
          <p:cNvSpPr txBox="1"/>
          <p:nvPr/>
        </p:nvSpPr>
        <p:spPr>
          <a:xfrm>
            <a:off x="2566988" y="1387793"/>
            <a:ext cx="6840537" cy="157607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5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如果一条直线和一个平面内的两条相交直线都垂直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那么这条直线垂直于这个平面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grpSp>
        <p:nvGrpSpPr>
          <p:cNvPr id="2781202" name="组合 2781201"/>
          <p:cNvGrpSpPr/>
          <p:nvPr/>
        </p:nvGrpSpPr>
        <p:grpSpPr>
          <a:xfrm>
            <a:off x="4295775" y="2621280"/>
            <a:ext cx="2878138" cy="2286000"/>
            <a:chOff x="3474" y="2387"/>
            <a:chExt cx="1813" cy="1440"/>
          </a:xfrm>
        </p:grpSpPr>
        <p:sp>
          <p:nvSpPr>
            <p:cNvPr id="20490" name="文本框 2781202"/>
            <p:cNvSpPr txBox="1"/>
            <p:nvPr/>
          </p:nvSpPr>
          <p:spPr>
            <a:xfrm>
              <a:off x="3492" y="2387"/>
              <a:ext cx="570" cy="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0491" name="文本框 2781203"/>
            <p:cNvSpPr txBox="1"/>
            <p:nvPr/>
          </p:nvSpPr>
          <p:spPr>
            <a:xfrm>
              <a:off x="3492" y="2682"/>
              <a:ext cx="570" cy="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l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⊥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0492" name="文本框 2781204"/>
            <p:cNvSpPr txBox="1"/>
            <p:nvPr/>
          </p:nvSpPr>
          <p:spPr>
            <a:xfrm>
              <a:off x="3492" y="3498"/>
              <a:ext cx="816" cy="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∩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Symbol" pitchFamily="18" charset="2"/>
                  <a:ea typeface="华文中宋" pitchFamily="2" charset="-122"/>
                </a:rPr>
                <a:t>=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P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0493" name="右大括号 2781205"/>
            <p:cNvSpPr/>
            <p:nvPr/>
          </p:nvSpPr>
          <p:spPr>
            <a:xfrm>
              <a:off x="4354" y="2455"/>
              <a:ext cx="136" cy="1338"/>
            </a:xfrm>
            <a:prstGeom prst="rightBrace">
              <a:avLst>
                <a:gd name="adj1" fmla="val 81939"/>
                <a:gd name="adj2" fmla="val 50000"/>
              </a:avLst>
            </a:prstGeom>
            <a:noFill/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defPPr/>
            </a:lstStyle>
            <a:p>
              <a:pPr/>
              <a:endParaRPr lang="zh-CN" altLang="en-US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0494" name="文本框 2781206"/>
            <p:cNvSpPr txBox="1"/>
            <p:nvPr/>
          </p:nvSpPr>
          <p:spPr>
            <a:xfrm>
              <a:off x="4467" y="2931"/>
              <a:ext cx="820" cy="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</a:t>
              </a:r>
              <a:r>
                <a:rPr lang="en-US" altLang="zh-CN" sz="2800" i="1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l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⊥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  <a:sym typeface="Symbol" pitchFamily="18" charset="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.</a:t>
              </a:r>
              <a:endPara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endParaRPr>
            </a:p>
          </p:txBody>
        </p:sp>
        <p:sp>
          <p:nvSpPr>
            <p:cNvPr id="20495" name="文本框 2781207"/>
            <p:cNvSpPr txBox="1"/>
            <p:nvPr/>
          </p:nvSpPr>
          <p:spPr>
            <a:xfrm>
              <a:off x="3474" y="2954"/>
              <a:ext cx="584" cy="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0496" name="文本框 2781208"/>
            <p:cNvSpPr txBox="1"/>
            <p:nvPr/>
          </p:nvSpPr>
          <p:spPr>
            <a:xfrm>
              <a:off x="3474" y="3226"/>
              <a:ext cx="584" cy="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pPr>
                <a:buClr>
                  <a:schemeClr val="hlink"/>
                </a:buClr>
              </a:pPr>
              <a:r>
                <a:rPr lang="en-US" altLang="zh-CN" sz="2800" i="1">
                  <a:latin typeface="Times New Roman" pitchFamily="18" charset="0"/>
                  <a:ea typeface="华文中宋" pitchFamily="2" charset="-122"/>
                </a:rPr>
                <a:t>b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  <a:sym typeface="Symbol" pitchFamily="18" charset="2"/>
                </a:rPr>
                <a:t></a:t>
              </a:r>
              <a:r>
                <a:rPr lang="en-US" altLang="zh-CN" sz="2800" i="1">
                  <a:latin typeface="Symbol" pitchFamily="18" charset="2"/>
                  <a:ea typeface="华文中宋" pitchFamily="2" charset="-122"/>
                </a:rPr>
                <a:t>a</a:t>
              </a:r>
              <a:r>
                <a:rPr lang="en-US" altLang="zh-CN" sz="2800">
                  <a:latin typeface="Times New Roman" pitchFamily="18" charset="0"/>
                  <a:ea typeface="华文中宋" pitchFamily="2" charset="-122"/>
                </a:rPr>
                <a:t>,</a:t>
              </a:r>
              <a:endParaRPr lang="en-US" altLang="zh-CN" sz="2800"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2781210" name="文本框 2781209"/>
          <p:cNvSpPr txBox="1"/>
          <p:nvPr/>
        </p:nvSpPr>
        <p:spPr>
          <a:xfrm>
            <a:off x="2459038" y="4832668"/>
            <a:ext cx="6408737" cy="112458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两平行线中的一条垂直于一个平面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,   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那么另一条也垂直于这个平面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78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78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78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78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78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8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8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78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200" grpId="0"/>
      <p:bldP spid="2781201" grpId="0"/>
      <p:bldP spid="27812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85290" name="文本框 2785289"/>
          <p:cNvSpPr txBox="1"/>
          <p:nvPr/>
        </p:nvSpPr>
        <p:spPr>
          <a:xfrm>
            <a:off x="2495550" y="1484313"/>
            <a:ext cx="400558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10.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直线和平面所成的角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85291" name="文本框 2785290"/>
          <p:cNvSpPr txBox="1"/>
          <p:nvPr/>
        </p:nvSpPr>
        <p:spPr>
          <a:xfrm>
            <a:off x="3144838" y="1987550"/>
            <a:ext cx="690880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斜线与斜线在平面上的射影的夹角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(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锐角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).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85293" name="文本框 2785292"/>
          <p:cNvSpPr txBox="1"/>
          <p:nvPr/>
        </p:nvSpPr>
        <p:spPr>
          <a:xfrm>
            <a:off x="3108325" y="2492375"/>
            <a:ext cx="4681220" cy="521970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buClr>
                <a:schemeClr val="hlink"/>
              </a:buClr>
            </a:pP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垂线与平面所成的角为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90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.</a:t>
            </a:r>
            <a:endParaRPr lang="en-US" altLang="zh-CN" sz="2800">
              <a:latin typeface="Times New Roman" pitchFamily="18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785294" name="文本框 2785293"/>
          <p:cNvSpPr txBox="1"/>
          <p:nvPr/>
        </p:nvSpPr>
        <p:spPr>
          <a:xfrm>
            <a:off x="2424113" y="2951163"/>
            <a:ext cx="7380287" cy="1124585"/>
          </a:xfrm>
          <a:prstGeom prst="rect">
            <a:avLst/>
          </a:prstGeom>
          <a:noFill/>
          <a:ln w="222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平行线或在平面内的直线与平面所成的角为 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0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  <a:sym typeface="Symbol" pitchFamily="18" charset="2"/>
              </a:rPr>
              <a:t>.</a:t>
            </a:r>
            <a:endParaRPr lang="en-US" altLang="zh-CN" sz="2800">
              <a:latin typeface="Times New Roman" pitchFamily="18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785295" name="文本框 2785294"/>
          <p:cNvSpPr txBox="1"/>
          <p:nvPr/>
        </p:nvSpPr>
        <p:spPr>
          <a:xfrm>
            <a:off x="2424113" y="3898900"/>
            <a:ext cx="7380287" cy="1038860"/>
          </a:xfrm>
          <a:prstGeom prst="rect">
            <a:avLst/>
          </a:prstGeom>
          <a:noFill/>
          <a:ln w="222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斜线和平面所成的角是斜线和平面内所有直线所成角中最小的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85296" name="文本框 2785295"/>
          <p:cNvSpPr txBox="1"/>
          <p:nvPr/>
        </p:nvSpPr>
        <p:spPr>
          <a:xfrm>
            <a:off x="2351088" y="4822825"/>
            <a:ext cx="6408737" cy="112458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lnSpc>
                <a:spcPct val="120000"/>
              </a:lnSpc>
              <a:buClr>
                <a:schemeClr val="hlink"/>
              </a:buClr>
            </a:pP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        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⊕</a:t>
            </a:r>
            <a:r>
              <a:rPr lang="zh-CN" altLang="en-US" sz="2800">
                <a:latin typeface="Times New Roman" pitchFamily="18" charset="0"/>
                <a:ea typeface="华文中宋" pitchFamily="2" charset="-122"/>
              </a:rPr>
              <a:t>两条平行线和同一个平面所成的角相等</a:t>
            </a:r>
            <a:r>
              <a:rPr lang="en-US" altLang="zh-CN" sz="2800">
                <a:latin typeface="Times New Roman" pitchFamily="18" charset="0"/>
                <a:ea typeface="华文中宋" pitchFamily="2" charset="-122"/>
              </a:rPr>
              <a:t>.</a:t>
            </a:r>
            <a:endParaRPr lang="en-US" altLang="zh-CN" sz="2800"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8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8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78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78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78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8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78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2785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2785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2785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"/>
                                        <p:tgtEl>
                                          <p:spTgt spid="2785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"/>
                                        <p:tgtEl>
                                          <p:spTgt spid="2785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"/>
                                        <p:tgtEl>
                                          <p:spTgt spid="2785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290" grpId="0"/>
      <p:bldP spid="2785291" grpId="0"/>
      <p:bldP spid="2785293" grpId="0"/>
      <p:bldP spid="2785294" grpId="0"/>
      <p:bldP spid="2785295" grpId="0"/>
      <p:bldP spid="2785296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8.10.10"/>
  <p:tag name="AS_TITLE" val="Aspose.Slides for .NET 4.0 Client Profile"/>
  <p:tag name="AS_VERSION" val="18.10"/>
  <p:tag name="ISPRING_PRESENTATION_TITLE" val="毕业活动策划"/>
  <p:tag name="KSO_WM_DOC_GUID" val="{42bd8650-b790-4050-be52-eb8cba04ccd4}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178</Paragraphs>
  <Slides>39</Slides>
  <Notes>15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baseType="lpstr" size="40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0</LinksUpToDate>
  <SharedDoc>0</SharedDoc>
  <HyperlinksChanged>0</HyperlinksChanged>
  <Application>Aspose.Slides for .NET</Application>
  <AppVersion>18.1000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毕业活动策划</dc:title>
  <dc:creator>Administrator</dc:creator>
  <cp:lastModifiedBy>WPS_131422743</cp:lastModifiedBy>
  <cp:revision>200</cp:revision>
  <dcterms:created xsi:type="dcterms:W3CDTF">2019-01-12T04:39:00Z</dcterms:created>
  <dcterms:modified xsi:type="dcterms:W3CDTF">2020-06-17T06:35:33Z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2052-11.1.0.9662</vt:lpwstr>
  </property>
</Properties>
</file>