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1181" r:id="rId4"/>
    <p:sldId id="1187" r:id="rId6"/>
    <p:sldId id="1193" r:id="rId7"/>
    <p:sldId id="1216" r:id="rId8"/>
    <p:sldId id="1194" r:id="rId9"/>
    <p:sldId id="1196" r:id="rId10"/>
    <p:sldId id="1233" r:id="rId11"/>
    <p:sldId id="1320" r:id="rId12"/>
    <p:sldId id="1321" r:id="rId13"/>
    <p:sldId id="1322" r:id="rId14"/>
    <p:sldId id="1323" r:id="rId15"/>
    <p:sldId id="1198" r:id="rId16"/>
    <p:sldId id="1226" r:id="rId17"/>
    <p:sldId id="1227" r:id="rId18"/>
    <p:sldId id="1260" r:id="rId19"/>
    <p:sldId id="1208" r:id="rId20"/>
    <p:sldId id="1270" r:id="rId21"/>
    <p:sldId id="1232" r:id="rId22"/>
    <p:sldId id="1200" r:id="rId23"/>
    <p:sldId id="1229" r:id="rId24"/>
    <p:sldId id="1230" r:id="rId25"/>
    <p:sldId id="1231" r:id="rId26"/>
    <p:sldId id="1237" r:id="rId27"/>
    <p:sldId id="1281" r:id="rId28"/>
    <p:sldId id="1271" r:id="rId29"/>
    <p:sldId id="1272" r:id="rId30"/>
    <p:sldId id="1273" r:id="rId31"/>
    <p:sldId id="1274" r:id="rId32"/>
    <p:sldId id="1275" r:id="rId33"/>
    <p:sldId id="1276" r:id="rId34"/>
    <p:sldId id="1277" r:id="rId35"/>
    <p:sldId id="1278" r:id="rId36"/>
    <p:sldId id="1279" r:id="rId37"/>
    <p:sldId id="1319" r:id="rId38"/>
    <p:sldId id="1201" r:id="rId39"/>
    <p:sldId id="1261" r:id="rId40"/>
    <p:sldId id="1262" r:id="rId41"/>
    <p:sldId id="1318" r:id="rId42"/>
    <p:sldId id="1264" r:id="rId43"/>
    <p:sldId id="1265" r:id="rId44"/>
    <p:sldId id="1267" r:id="rId45"/>
    <p:sldId id="1190" r:id="rId46"/>
    <p:sldId id="1191" r:id="rId47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00"/>
    <a:srgbClr val="FFFFFF"/>
    <a:srgbClr val="163B79"/>
    <a:srgbClr val="C5B4DA"/>
    <a:srgbClr val="D8B8AD"/>
    <a:srgbClr val="5E3A5A"/>
    <a:srgbClr val="C5C5C5"/>
    <a:srgbClr val="1E277D"/>
    <a:srgbClr val="1D267C"/>
    <a:srgbClr val="00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73" d="100"/>
          <a:sy n="73" d="100"/>
        </p:scale>
        <p:origin x="618" y="66"/>
      </p:cViewPr>
      <p:guideLst>
        <p:guide orient="horz" pos="122"/>
        <p:guide orient="horz" pos="4070"/>
        <p:guide orient="horz" pos="430"/>
        <p:guide orient="horz" pos="1029"/>
        <p:guide orient="horz" pos="3925"/>
        <p:guide pos="174"/>
        <p:guide pos="72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tags" Target="tags/tag12.xml"/><Relationship Id="rId50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24522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2" y="6245228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0A28773-EEA6-4622-AC36-0BF195D1F0C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  <a:endParaRPr lang="zh-CN" altLang="en-US" sz="3600" b="0" dirty="0">
              <a:solidFill>
                <a:srgbClr val="00003D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  <a:endParaRPr lang="zh-CN" altLang="en-US" sz="3600" b="0" dirty="0">
              <a:solidFill>
                <a:srgbClr val="00003D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996-C7C7-4484-98F3-4961A3E14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E24F-9E8B-42AB-8498-D2F6CCCA65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0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43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9.png"/><Relationship Id="rId1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9.jpeg"/><Relationship Id="rId1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9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69.jpe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0.xml"/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79.png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69.jpeg"/><Relationship Id="rId1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0" Type="http://schemas.openxmlformats.org/officeDocument/2006/relationships/notesSlide" Target="../notesSlides/notesSlide41.xml"/><Relationship Id="rId1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924810" y="1696720"/>
            <a:ext cx="6499860" cy="7677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>
                <a:solidFill>
                  <a:srgbClr val="FFFFFF"/>
                </a:solidFill>
              </a:rPr>
              <a:t>立体几何初步  复习课</a:t>
            </a:r>
            <a:endParaRPr lang="zh-CN" altLang="en-US" sz="5000" dirty="0">
              <a:solidFill>
                <a:srgbClr val="FFFFFF"/>
              </a:solidFill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247027" y="3062868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265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高一年级 数学</a:t>
            </a:r>
            <a:endParaRPr lang="en-US" altLang="zh-CN" sz="4265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44805" y="814087"/>
                <a:ext cx="11407140" cy="20313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例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）已知水平放置的正方形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的边长为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，则利用斜二测画法得到的直观图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的周长为      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" y="814087"/>
                <a:ext cx="11407140" cy="2031325"/>
              </a:xfrm>
              <a:prstGeom prst="rect">
                <a:avLst/>
              </a:prstGeom>
              <a:blipFill rotWithShape="1">
                <a:blip r:embed="rId1"/>
                <a:stretch>
                  <a:fillRect l="-1122" b="-3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>
          <a:xfrm>
            <a:off x="4620259" y="2624999"/>
            <a:ext cx="11150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例3（1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20" y="2176145"/>
            <a:ext cx="4797425" cy="2063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98829" y="4296551"/>
                <a:ext cx="10657297" cy="8899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</a:rPr>
                  <a:t>解：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如图，因为正方形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边长为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29" y="4296551"/>
                <a:ext cx="10657297" cy="889987"/>
              </a:xfrm>
              <a:prstGeom prst="rect">
                <a:avLst/>
              </a:prstGeom>
              <a:blipFill rotWithShape="1">
                <a:blip r:embed="rId3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360565" y="5110257"/>
                <a:ext cx="6221730" cy="8899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则直观图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𝑨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𝑩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𝑪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𝑫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的周长为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+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+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𝟑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.</m:t>
                    </m:r>
                  </m:oMath>
                </a14:m>
                <a:endParaRPr lang="en-US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65" y="5110257"/>
                <a:ext cx="6221730" cy="889987"/>
              </a:xfrm>
              <a:prstGeom prst="rect">
                <a:avLst/>
              </a:prstGeom>
              <a:blipFill rotWithShape="1">
                <a:blip r:embed="rId4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804" y="879180"/>
            <a:ext cx="11520805" cy="23329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例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）已知一个水平放置的平面图形，利用斜二测画法得到它的直观图是一个底角为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45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°，腰长和上底长均为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的等腰梯形，则原平面图形的面积为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endParaRPr lang="zh-CN" altLang="en-US" sz="28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8839" y="3031852"/>
            <a:ext cx="11150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44805" y="3459480"/>
            <a:ext cx="1152080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解：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因为原平面图形的直观图是一个底角为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°，腰长和上底长均为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的等腰梯形，</a:t>
            </a:r>
            <a:endParaRPr lang="zh-CN" altLang="en-US" sz="24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969010" y="4092300"/>
                <a:ext cx="10586720" cy="7003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所以原平面图形为直角梯形，且上底长为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，下底长为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charset="-122"/>
                    <a:cs typeface="Arial" panose="020B0604020202020204" pitchFamily="34" charset="0"/>
                  </a:rPr>
                  <a:t>，高为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charset="-122"/>
                    <a:cs typeface="Arial" panose="020B0604020202020204" pitchFamily="34" charset="0"/>
                  </a:rPr>
                  <a:t>，</a:t>
                </a:r>
                <a:endPara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4092300"/>
                <a:ext cx="10586720" cy="700320"/>
              </a:xfrm>
              <a:prstGeom prst="rect">
                <a:avLst/>
              </a:prstGeom>
              <a:blipFill rotWithShape="1">
                <a:blip r:embed="rId1"/>
                <a:stretch>
                  <a:fillRect l="-921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082166" y="4746533"/>
                <a:ext cx="7752715" cy="9080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所以原平面图形的面积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𝑺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+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charset="-122"/>
                    <a:cs typeface="Arial" panose="020B0604020202020204" pitchFamily="34" charset="0"/>
                    <a:sym typeface="+mn-ea"/>
                  </a:rPr>
                  <a:t>.</a:t>
                </a:r>
                <a:endPara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66" y="4746533"/>
                <a:ext cx="7752715" cy="908050"/>
              </a:xfrm>
              <a:prstGeom prst="rect">
                <a:avLst/>
              </a:prstGeom>
              <a:blipFill rotWithShape="1">
                <a:blip r:embed="rId2"/>
                <a:stretch>
                  <a:fillRect l="-1259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94636" y="1011646"/>
          <a:ext cx="11622397" cy="489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12"/>
                <a:gridCol w="2846561"/>
                <a:gridCol w="2773035"/>
                <a:gridCol w="4258489"/>
              </a:tblGrid>
              <a:tr h="107315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柱体、锥体、台体的</a:t>
                      </a:r>
                      <a:r>
                        <a:rPr lang="zh-CN" altLang="en-US" sz="3600" b="1" u="sng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表面积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公式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115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柱体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锥体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台体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2725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多面体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围成它们的各个面的面积的和</a:t>
                      </a:r>
                      <a:endParaRPr lang="zh-CN" altLang="en-US" sz="32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430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旋转体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61456" t="-242553" r="-248180" b="-8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65714" t="-242553" r="-154725" b="-8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72961" t="-242553" r="-715" b="-851"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290945" y="4090035"/>
            <a:ext cx="4185920" cy="935990"/>
            <a:chOff x="6290945" y="4090035"/>
            <a:chExt cx="4185920" cy="935990"/>
          </a:xfrm>
        </p:grpSpPr>
        <p:sp>
          <p:nvSpPr>
            <p:cNvPr id="14" name="下弧形箭头 13"/>
            <p:cNvSpPr/>
            <p:nvPr/>
          </p:nvSpPr>
          <p:spPr>
            <a:xfrm flipH="1" flipV="1">
              <a:off x="6290945" y="4090035"/>
              <a:ext cx="4185920" cy="935990"/>
            </a:xfrm>
            <a:prstGeom prst="curved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7870527" y="4090035"/>
                  <a:ext cx="1052660" cy="517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0527" y="4090035"/>
                  <a:ext cx="1052660" cy="5170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3380740" y="5478780"/>
            <a:ext cx="6714490" cy="904056"/>
            <a:chOff x="3380740" y="5478780"/>
            <a:chExt cx="6714490" cy="904056"/>
          </a:xfrm>
        </p:grpSpPr>
        <p:sp>
          <p:nvSpPr>
            <p:cNvPr id="13" name="下弧形箭头 12"/>
            <p:cNvSpPr/>
            <p:nvPr/>
          </p:nvSpPr>
          <p:spPr>
            <a:xfrm flipH="1">
              <a:off x="3380740" y="5478780"/>
              <a:ext cx="6714490" cy="866775"/>
            </a:xfrm>
            <a:prstGeom prst="curved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6249453" y="5865771"/>
                  <a:ext cx="961243" cy="5170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zh-CN" altLang="en-US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453" y="5865771"/>
                  <a:ext cx="961243" cy="5170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40410" y="1220470"/>
          <a:ext cx="10771964" cy="498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880000"/>
                <a:gridCol w="5011964"/>
              </a:tblGrid>
              <a:tr h="135890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柱体、锥体、台体的</a:t>
                      </a:r>
                      <a:r>
                        <a:rPr lang="zh-CN" altLang="en-US" sz="3600" b="1" u="sng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体积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公式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</a:tr>
              <a:tr h="181165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柱体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锥体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台体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81229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211" t="-174832" r="-274630" b="-6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00424" t="-174832" r="-175212" b="-6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14945" t="-174832" r="-486" b="-671"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5281295" y="3783965"/>
            <a:ext cx="5074285" cy="935990"/>
            <a:chOff x="5281295" y="3783965"/>
            <a:chExt cx="5074285" cy="935990"/>
          </a:xfrm>
        </p:grpSpPr>
        <p:sp>
          <p:nvSpPr>
            <p:cNvPr id="16" name="下弧形箭头 15"/>
            <p:cNvSpPr/>
            <p:nvPr/>
          </p:nvSpPr>
          <p:spPr>
            <a:xfrm flipH="1" flipV="1">
              <a:off x="5281295" y="3783965"/>
              <a:ext cx="5074285" cy="935990"/>
            </a:xfrm>
            <a:prstGeom prst="curved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7277231" y="3839770"/>
                  <a:ext cx="1082412" cy="517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231" y="3839770"/>
                  <a:ext cx="1082412" cy="5170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1765300" y="5649595"/>
            <a:ext cx="8011160" cy="1003388"/>
            <a:chOff x="1765300" y="5649595"/>
            <a:chExt cx="8011160" cy="1003388"/>
          </a:xfrm>
        </p:grpSpPr>
        <p:sp>
          <p:nvSpPr>
            <p:cNvPr id="17" name="下弧形箭头 16"/>
            <p:cNvSpPr/>
            <p:nvPr/>
          </p:nvSpPr>
          <p:spPr>
            <a:xfrm flipH="1">
              <a:off x="1765300" y="5649595"/>
              <a:ext cx="8011160" cy="935990"/>
            </a:xfrm>
            <a:prstGeom prst="curved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5281295" y="6135918"/>
                  <a:ext cx="1071767" cy="517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295" y="6135918"/>
                  <a:ext cx="1071767" cy="5170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46430" y="1449070"/>
          <a:ext cx="10699750" cy="476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875"/>
                <a:gridCol w="5349875"/>
              </a:tblGrid>
              <a:tr h="12992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球的</a:t>
                      </a:r>
                      <a:r>
                        <a:rPr lang="zh-CN" altLang="en-US" sz="3600" b="1" u="sng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表面积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、</a:t>
                      </a:r>
                      <a:r>
                        <a:rPr lang="zh-CN" altLang="en-US" sz="3600" b="1" u="sng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体积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公式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</a:tr>
              <a:tr h="173101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表面积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00114" t="-75088" r="-456" b="-100351"/>
                      </a:stretch>
                    </a:blipFill>
                  </a:tcPr>
                </a:tc>
              </a:tr>
              <a:tr h="173164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体积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100114" t="-175704" r="-456" b="-704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79095" y="3084777"/>
                <a:ext cx="9621520" cy="89101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</a:rPr>
                  <a:t>解：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设球的半径为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，则三个球的体积和为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𝟑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,</a:t>
                </a:r>
                <a:endParaRPr lang="zh-CN" altLang="en-US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" y="3084777"/>
                <a:ext cx="9621520" cy="891013"/>
              </a:xfrm>
              <a:prstGeom prst="rect">
                <a:avLst/>
              </a:prstGeom>
              <a:blipFill rotWithShape="1">
                <a:blip r:embed="rId1"/>
                <a:stretch>
                  <a:fillRect l="-950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00990" y="1288983"/>
            <a:ext cx="11050633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例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圆柱形容器内盛有高度为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8cm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的水，若放入三个相同的球（球的半径与圆柱的底面半径相同）后，水恰好淹没最上面的球（如右图所示），则球的半径是      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71570" y="3119392"/>
            <a:ext cx="11150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例2改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615" y="2630262"/>
            <a:ext cx="1607820" cy="2471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05840" y="3824424"/>
                <a:ext cx="8595360" cy="13429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由题可知圆柱的体积为</a:t>
                </a:r>
                <a14:m>
                  <m:oMath xmlns:m="http://schemas.openxmlformats.org/officeDocument/2006/math"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放入小球前水的体积为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𝟖</m:t>
                    </m:r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sym typeface="+mn-ea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sym typeface="+mn-ea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,</m:t>
                    </m:r>
                  </m:oMath>
                </a14:m>
                <a:endParaRPr lang="zh-CN" altLang="en-US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3824424"/>
                <a:ext cx="8595360" cy="1342932"/>
              </a:xfrm>
              <a:prstGeom prst="rect">
                <a:avLst/>
              </a:prstGeom>
              <a:blipFill rotWithShape="1">
                <a:blip r:embed="rId3"/>
                <a:stretch>
                  <a:fillRect l="-1064" b="-1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524760" y="5116615"/>
                <a:ext cx="6632303" cy="6588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所以有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𝟔</m:t>
                    </m:r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𝟑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𝟖</m:t>
                    </m:r>
                    <m:r>
                      <a:rPr lang="zh-CN" alt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𝟒</m:t>
                    </m:r>
                    <m:r>
                      <a:rPr lang="zh-CN" alt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𝛑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𝒓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𝒓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𝟒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+mn-ea"/>
                          </a:rPr>
                          <m:t>𝐜𝐦</m:t>
                        </m:r>
                      </m:e>
                    </m:d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zh-CN" sz="2400" b="1" baseline="300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60" y="5116615"/>
                <a:ext cx="6632303" cy="658835"/>
              </a:xfrm>
              <a:prstGeom prst="rect">
                <a:avLst/>
              </a:prstGeom>
              <a:blipFill rotWithShape="1">
                <a:blip r:embed="rId4"/>
                <a:stretch>
                  <a:fillRect l="-1379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5" imgW="2743200" imgH="4267200" progId="Equation.DSMT4">
                  <p:embed/>
                </p:oleObj>
              </mc:Choice>
              <mc:Fallback>
                <p:oleObj name="Equation" r:id="rId5" imgW="2743200" imgH="4267200" progId="Equation.DSMT4">
                  <p:embed/>
                  <p:pic>
                    <p:nvPicPr>
                      <p:cNvPr id="0" name="图片 72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79730" y="962660"/>
          <a:ext cx="11308080" cy="530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490"/>
                <a:gridCol w="5521960"/>
                <a:gridCol w="2651125"/>
                <a:gridCol w="1500505"/>
              </a:tblGrid>
              <a:tr h="104521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关于平面的基本事实与推论</a:t>
                      </a: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</a:tr>
              <a:tr h="1064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基本事实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过不在一条直线上的三个点，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有且只有一个平面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确定平面</a:t>
                      </a:r>
                      <a:endParaRPr lang="zh-CN" altLang="en-US" sz="24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</a:tr>
              <a:tr h="1064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推论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经过一条直线和这条直线外一点，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有且只有一个平面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  <a:tr h="1064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推论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经过两条相交直线，有且只有一个平面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  <a:tr h="1064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推论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经过两条平行直线，有且只有一个平面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6" name="图片 5" descr="基本事实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2143125"/>
            <a:ext cx="2235600" cy="828000"/>
          </a:xfrm>
          <a:prstGeom prst="rect">
            <a:avLst/>
          </a:prstGeom>
        </p:spPr>
      </p:pic>
      <p:pic>
        <p:nvPicPr>
          <p:cNvPr id="12" name="图片 11" descr="推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20" y="3200400"/>
            <a:ext cx="2506080" cy="828000"/>
          </a:xfrm>
          <a:prstGeom prst="rect">
            <a:avLst/>
          </a:prstGeom>
        </p:spPr>
      </p:pic>
      <p:pic>
        <p:nvPicPr>
          <p:cNvPr id="13" name="图片 12" descr="K:\D\2020寒假\市教研室录课\2立体几何复习课\推论2.jpg推论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7795" y="4307205"/>
            <a:ext cx="2276475" cy="707390"/>
          </a:xfrm>
          <a:prstGeom prst="rect">
            <a:avLst/>
          </a:prstGeom>
        </p:spPr>
      </p:pic>
      <p:pic>
        <p:nvPicPr>
          <p:cNvPr id="15" name="图片 14" descr="推论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005" y="5293995"/>
            <a:ext cx="2464000" cy="7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95605" y="977900"/>
          <a:ext cx="11339830" cy="536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95"/>
                <a:gridCol w="4921250"/>
                <a:gridCol w="2603500"/>
                <a:gridCol w="2038985"/>
              </a:tblGrid>
              <a:tr h="104394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关于平面的基本事实与推论</a:t>
                      </a: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基本事实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如果一条直线上的两个点在一个平面内，那么这条直线在这个平面内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判断直线是否</a:t>
                      </a:r>
                      <a:endParaRPr lang="zh-CN" altLang="en-US" sz="24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在平面上</a:t>
                      </a:r>
                      <a:endParaRPr lang="zh-CN" altLang="en-US" sz="24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21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基本事实</a:t>
                      </a:r>
                      <a:r>
                        <a:rPr lang="en-US" altLang="zh-CN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</a:t>
                      </a:r>
                      <a:endParaRPr lang="en-US" altLang="zh-CN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如果两个不重合的平面有一个公共点，那么它们有且只有一条过该点的公共直线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判断点是否</a:t>
                      </a:r>
                      <a:endParaRPr lang="zh-CN" altLang="en-US" sz="24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在直线上</a:t>
                      </a:r>
                      <a:endParaRPr lang="zh-CN" altLang="en-US" sz="24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 descr="基本事实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495" y="2636520"/>
            <a:ext cx="2501163" cy="900000"/>
          </a:xfrm>
          <a:prstGeom prst="rect">
            <a:avLst/>
          </a:prstGeom>
        </p:spPr>
      </p:pic>
      <p:pic>
        <p:nvPicPr>
          <p:cNvPr id="11" name="图片 10" descr="基本事实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85" y="4181475"/>
            <a:ext cx="2413521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1635" y="943387"/>
            <a:ext cx="11238230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基本事实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平行于同一条直线的两条直线平行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en-US" sz="32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空间中平行线的传递性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32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074" y="2430145"/>
            <a:ext cx="1164780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空间中</a:t>
            </a:r>
            <a:r>
              <a:rPr lang="en-US" alt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“</a:t>
            </a:r>
            <a:r>
              <a:rPr 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垂直于同一条直线的两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条</a:t>
            </a:r>
            <a:r>
              <a:rPr 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直线平行</a:t>
            </a:r>
            <a:r>
              <a:rPr lang="en-US" alt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是不一定成立的！</a:t>
            </a:r>
            <a:endParaRPr lang="zh-CN" sz="32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长方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0640" y="3392170"/>
            <a:ext cx="3913505" cy="25888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81810" y="3536315"/>
            <a:ext cx="528828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长方体在研究</a:t>
            </a:r>
            <a:endParaRPr lang="zh-CN" altLang="en-US" sz="4000" b="1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4000" b="1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空间直线、平面之间的</a:t>
            </a:r>
            <a:endParaRPr lang="zh-CN" altLang="en-US" sz="4000" b="1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4000" b="1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位置关系时的重要作用</a:t>
            </a:r>
            <a:endParaRPr lang="zh-CN" altLang="en-US" sz="4000" b="1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05790" y="986155"/>
          <a:ext cx="10789945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/>
                <a:gridCol w="2524760"/>
                <a:gridCol w="3249295"/>
                <a:gridCol w="2675890"/>
              </a:tblGrid>
              <a:tr h="73152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空间中</a:t>
                      </a:r>
                      <a:r>
                        <a:rPr lang="zh-CN" altLang="en-US" sz="3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直线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zh-CN" altLang="en-US" sz="3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直线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的位置关系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</a:tr>
              <a:tr h="159639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共面直线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相交直线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有且只有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一个公共点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59766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平行直线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没有公共点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59639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异面直线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没有公共点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图片 4" descr="推论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05" y="2059940"/>
            <a:ext cx="3010950" cy="936000"/>
          </a:xfrm>
          <a:prstGeom prst="rect">
            <a:avLst/>
          </a:prstGeom>
        </p:spPr>
      </p:pic>
      <p:pic>
        <p:nvPicPr>
          <p:cNvPr id="6" name="图片 5" descr="推论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05" y="3644900"/>
            <a:ext cx="2912000" cy="936000"/>
          </a:xfrm>
          <a:prstGeom prst="rect">
            <a:avLst/>
          </a:prstGeom>
        </p:spPr>
      </p:pic>
      <p:pic>
        <p:nvPicPr>
          <p:cNvPr id="10" name="图片 9" descr="异面直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90" y="4913630"/>
            <a:ext cx="2438290" cy="1594800"/>
          </a:xfrm>
          <a:prstGeom prst="rect">
            <a:avLst/>
          </a:prstGeom>
        </p:spPr>
      </p:pic>
      <p:sp>
        <p:nvSpPr>
          <p:cNvPr id="13" name="横卷形 12"/>
          <p:cNvSpPr/>
          <p:nvPr/>
        </p:nvSpPr>
        <p:spPr>
          <a:xfrm>
            <a:off x="605155" y="2460625"/>
            <a:ext cx="10791190" cy="3304540"/>
          </a:xfrm>
          <a:prstGeom prst="horizontalScroll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线线垂直：共面垂直、异面垂直</a:t>
            </a:r>
            <a:endParaRPr lang="zh-CN" altLang="en-US" sz="50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620" y="1242695"/>
            <a:ext cx="12052935" cy="7835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立体几何是研究现实世界中物体的形状、大小与位置关系的数学分支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20" y="1965960"/>
            <a:ext cx="5732145" cy="4692650"/>
          </a:xfrm>
          <a:prstGeom prst="rect">
            <a:avLst/>
          </a:prstGeom>
        </p:spPr>
      </p:pic>
      <p:sp>
        <p:nvSpPr>
          <p:cNvPr id="10" name="流程图: 过程 9"/>
          <p:cNvSpPr/>
          <p:nvPr/>
        </p:nvSpPr>
        <p:spPr>
          <a:xfrm>
            <a:off x="5957570" y="2014220"/>
            <a:ext cx="5965825" cy="2232025"/>
          </a:xfrm>
          <a:prstGeom prst="flowChartProcess">
            <a:avLst/>
          </a:prstGeom>
          <a:solidFill>
            <a:srgbClr val="D8B8AD"/>
          </a:solidFill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78550" y="2041843"/>
            <a:ext cx="2506980" cy="5708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基本立体图形</a:t>
            </a:r>
            <a:endParaRPr lang="zh-CN" altLang="en-US" sz="26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4415" y="2482215"/>
            <a:ext cx="5793740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对空间几何体的认识（</a:t>
            </a:r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柱、锥、台、球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3625" y="2958783"/>
            <a:ext cx="5485765" cy="13087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认识其结构特征</a:t>
            </a:r>
            <a:endParaRPr lang="zh-CN" altLang="en-US" sz="2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学习立体图形在平面中的直观图的表示</a:t>
            </a:r>
            <a:endParaRPr lang="zh-CN" altLang="en-US" sz="2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学习其表面积和体积计算</a:t>
            </a:r>
            <a:endParaRPr lang="zh-CN" altLang="en-US" sz="2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流程图: 过程 13"/>
          <p:cNvSpPr/>
          <p:nvPr/>
        </p:nvSpPr>
        <p:spPr>
          <a:xfrm>
            <a:off x="5960110" y="4260850"/>
            <a:ext cx="5965825" cy="2325370"/>
          </a:xfrm>
          <a:prstGeom prst="flowChartProcess">
            <a:avLst/>
          </a:prstGeom>
          <a:solidFill>
            <a:srgbClr val="C5B4DA"/>
          </a:solidFill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34100" y="4222433"/>
            <a:ext cx="5808980" cy="5708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空间点、直线、平面之间的位置关系</a:t>
            </a:r>
            <a:endParaRPr lang="zh-CN" altLang="en-US" sz="26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5205" y="4658360"/>
            <a:ext cx="5513705" cy="977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对组成立体图形的</a:t>
            </a:r>
            <a:r>
              <a:rPr lang="zh-CN" altLang="en-US" sz="2400" dirty="0" smtClean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几何元素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之间位置关系的认识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15685" y="5558473"/>
            <a:ext cx="5007610" cy="902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空间点、直线、平面</a:t>
            </a:r>
            <a:endParaRPr lang="zh-CN" altLang="en-US" sz="2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空间直线、平面的平行和垂直</a:t>
            </a:r>
            <a:endParaRPr lang="zh-CN" altLang="en-US" sz="2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2370" y="4312920"/>
            <a:ext cx="2116455" cy="649605"/>
          </a:xfrm>
          <a:prstGeom prst="rect">
            <a:avLst/>
          </a:prstGeom>
          <a:solidFill>
            <a:srgbClr val="F3F3F3">
              <a:alpha val="0"/>
            </a:srgbClr>
          </a:solidFill>
          <a:ln w="4445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ldLvl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 bldLvl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05790" y="986155"/>
          <a:ext cx="10789945" cy="559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55"/>
                <a:gridCol w="3218205"/>
                <a:gridCol w="3249295"/>
                <a:gridCol w="2675890"/>
              </a:tblGrid>
              <a:tr h="73152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空间中</a:t>
                      </a:r>
                      <a:r>
                        <a:rPr lang="zh-CN" altLang="en-US" sz="3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直线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zh-CN" altLang="en-US" sz="3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平面</a:t>
                      </a: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的位置关系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</a:tr>
              <a:tr h="16200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直线在平面内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无数个公共点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6200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直线在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平面外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直线与平面相交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有且只有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一个公共点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62000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直线与平面平行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没有公共点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图片 4" descr="K:\D\2020寒假\市教研室录课\2立体几何复习课\直线与平面位置关系1.jpg直线与平面位置关系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92665" y="2059940"/>
            <a:ext cx="2907030" cy="936000"/>
          </a:xfrm>
          <a:prstGeom prst="rect">
            <a:avLst/>
          </a:prstGeom>
        </p:spPr>
      </p:pic>
      <p:pic>
        <p:nvPicPr>
          <p:cNvPr id="6" name="图片 5" descr="K:\D\2020寒假\市教研室录课\2立体几何复习课\直线与平面位置关系2.jpg直线与平面位置关系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3705" y="3395980"/>
            <a:ext cx="2379784" cy="1440000"/>
          </a:xfrm>
          <a:prstGeom prst="rect">
            <a:avLst/>
          </a:prstGeom>
        </p:spPr>
      </p:pic>
      <p:pic>
        <p:nvPicPr>
          <p:cNvPr id="10" name="图片 9" descr="K:\D\2020寒假\市教研室录课\2立体几何复习课\直线与平面位置关系3.jpg直线与平面位置关系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7090" y="5142388"/>
            <a:ext cx="2438290" cy="122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09980" y="1499235"/>
          <a:ext cx="9972040" cy="436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603625"/>
                <a:gridCol w="3129915"/>
              </a:tblGrid>
              <a:tr h="761365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空间中</a:t>
                      </a:r>
                      <a:r>
                        <a:rPr lang="zh-CN" altLang="en-US" sz="3600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平面</a:t>
                      </a: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与</a:t>
                      </a:r>
                      <a:r>
                        <a:rPr lang="zh-CN" altLang="en-US" sz="3600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平面</a:t>
                      </a:r>
                      <a:r>
                        <a:rPr lang="zh-CN" altLang="en-US" sz="36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的位置关系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  <a:tc hMerge="1">
                  <a:tcPr anchor="ctr">
                    <a:solidFill>
                      <a:srgbClr val="92D050"/>
                    </a:solidFill>
                  </a:tcPr>
                </a:tc>
              </a:tr>
              <a:tr h="180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两个平面平行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没有公共点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两个平面相交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有一条公共直线</a:t>
                      </a:r>
                      <a:endParaRPr lang="zh-CN" altLang="en-US" sz="32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面面平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2259965"/>
            <a:ext cx="2328750" cy="1800000"/>
          </a:xfrm>
          <a:prstGeom prst="rect">
            <a:avLst/>
          </a:prstGeom>
        </p:spPr>
      </p:pic>
      <p:pic>
        <p:nvPicPr>
          <p:cNvPr id="8" name="图片 7" descr="基本事实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10" y="4060190"/>
            <a:ext cx="201126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27965" y="986155"/>
          <a:ext cx="11646535" cy="559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0"/>
                <a:gridCol w="3697605"/>
                <a:gridCol w="3408680"/>
              </a:tblGrid>
              <a:tr h="73152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空间角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异面直线所成的角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242039" t="-47744" r="-894" b="-201128"/>
                      </a:stretch>
                    </a:blip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线面角</a:t>
                      </a:r>
                      <a:endParaRPr lang="zh-CN" altLang="en-US" sz="3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242039" t="-147191" r="-894" b="-100375"/>
                      </a:stretch>
                    </a:blip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 smtClean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二面角</a:t>
                      </a:r>
                      <a:endParaRPr lang="en-US" altLang="zh-CN" sz="3600" b="1" dirty="0" smtClean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3200" b="1" dirty="0" smtClean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(</a:t>
                      </a:r>
                      <a:r>
                        <a:rPr lang="zh-CN" altLang="en-US" sz="3200" b="1" dirty="0" smtClean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及二面角的平面角</a:t>
                      </a:r>
                      <a:r>
                        <a:rPr lang="en-US" altLang="zh-CN" sz="32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)</a:t>
                      </a:r>
                      <a:endParaRPr lang="en-US" altLang="zh-CN" sz="3200" b="1" dirty="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>
                      <a:blip r:embed="rId2"/>
                      <a:stretch>
                        <a:fillRect l="-242039" t="-248120" r="-894" b="-752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7" name="图片 6" descr="二面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65" y="4984115"/>
            <a:ext cx="2895097" cy="1620000"/>
          </a:xfrm>
          <a:prstGeom prst="rect">
            <a:avLst/>
          </a:prstGeom>
        </p:spPr>
      </p:pic>
      <p:pic>
        <p:nvPicPr>
          <p:cNvPr id="8" name="图片 7" descr="异面直线所成角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40" y="1729105"/>
            <a:ext cx="3694286" cy="1620000"/>
          </a:xfrm>
          <a:prstGeom prst="rect">
            <a:avLst/>
          </a:prstGeom>
        </p:spPr>
      </p:pic>
      <p:pic>
        <p:nvPicPr>
          <p:cNvPr id="9" name="图片 8" descr="线面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290" y="3348990"/>
            <a:ext cx="2203548" cy="1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44805" y="1399322"/>
                <a:ext cx="11407140" cy="12926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例</a:t>
                </a:r>
                <a:r>
                  <a:rPr lang="en-US" altLang="zh-CN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r>
                  <a:rPr lang="zh-CN" altLang="en-US" sz="30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</a:t>
                </a:r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在正方体</a:t>
                </a:r>
                <a14:m>
                  <m:oMath xmlns:m="http://schemas.openxmlformats.org/officeDocument/2006/math"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altLang="zh-CN" sz="3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altLang="zh-CN" sz="30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30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𝟏</m:t>
                    </m:r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sz="30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𝟏</m:t>
                    </m:r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30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𝟏</m:t>
                    </m:r>
                  </m:oMath>
                </a14:m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𝑬</m:t>
                    </m:r>
                  </m:oMath>
                </a14:m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为棱</a:t>
                </a:r>
                <a14:m>
                  <m:oMath xmlns:m="http://schemas.openxmlformats.org/officeDocument/2006/math"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𝑪</m:t>
                    </m:r>
                    <m:sSub>
                      <m:sSubPr>
                        <m:ctrlPr>
                          <a:rPr lang="en-US" altLang="zh-CN" sz="3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altLang="zh-CN" sz="3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的中点，则异面直线</a:t>
                </a:r>
                <a14:m>
                  <m:oMath xmlns:m="http://schemas.openxmlformats.org/officeDocument/2006/math"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𝑨𝑬</m:t>
                    </m:r>
                  </m:oMath>
                </a14:m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3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𝑪𝑫</m:t>
                    </m:r>
                  </m:oMath>
                </a14:m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所成角的正切值为</a:t>
                </a:r>
                <a:r>
                  <a:rPr lang="zh-CN" altLang="en-US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       </a:t>
                </a:r>
                <a:r>
                  <a:rPr lang="en-US" altLang="zh-CN" sz="30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.</a:t>
                </a:r>
                <a:endParaRPr lang="zh-CN" altLang="en-US" sz="30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" y="1399322"/>
                <a:ext cx="11407140" cy="1292662"/>
              </a:xfrm>
              <a:prstGeom prst="rect">
                <a:avLst/>
              </a:prstGeom>
              <a:blipFill rotWithShape="1">
                <a:blip r:embed="rId1"/>
                <a:stretch>
                  <a:fillRect l="-1283" t="-1415" r="-695" b="-8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>
          <a:xfrm>
            <a:off x="5402667" y="2512876"/>
            <a:ext cx="11150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例4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1" y="2691766"/>
            <a:ext cx="2259058" cy="2259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695939" y="2796128"/>
                <a:ext cx="926428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</a:rPr>
                  <a:t>解：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如图，由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zh-CN" alt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，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可知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𝑩𝑨𝑬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即为异面直线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𝑨𝑬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所成的角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  <a:endParaRPr lang="en-US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939" y="2796128"/>
                <a:ext cx="926428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87" r="-855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339649" y="3439248"/>
                <a:ext cx="4667885" cy="6451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设正方体的棱长为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，连接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𝑩𝑬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  <a:endParaRPr lang="en-US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49" y="3439248"/>
                <a:ext cx="4667885" cy="645160"/>
              </a:xfrm>
              <a:prstGeom prst="rect">
                <a:avLst/>
              </a:prstGeom>
              <a:blipFill rotWithShape="1">
                <a:blip r:embed="rId4"/>
                <a:stretch>
                  <a:fillRect l="-2089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807436" y="4110931"/>
                <a:ext cx="8923542" cy="7140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则在直角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△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𝑨𝑩𝑬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=2,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𝐵𝐶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𝐶𝐸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黑体" panose="02010609060101010101" charset="-122"/>
                                <a:cs typeface="Times New Roman" panose="020206030504050203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5</m:t>
                        </m:r>
                      </m:e>
                    </m:rad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endPara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36" y="4110931"/>
                <a:ext cx="8923542" cy="714042"/>
              </a:xfrm>
              <a:prstGeom prst="rect">
                <a:avLst/>
              </a:prstGeom>
              <a:blipFill rotWithShape="1">
                <a:blip r:embed="rId5"/>
                <a:stretch>
                  <a:fillRect l="-1094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3305147" y="4978693"/>
                <a:ext cx="3644203" cy="1000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zh-CN" alt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𝐵𝐴𝐸</m:t>
                      </m:r>
                      <m:r>
                        <a:rPr lang="en-US" altLang="zh-CN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altLang="zh-CN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47" y="4978693"/>
                <a:ext cx="3644203" cy="10003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750" y="808355"/>
            <a:ext cx="7587615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研究直线、平面的位置关系的一般思路：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8090" y="1715135"/>
            <a:ext cx="69164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由简单到复杂、由易到难</a:t>
            </a:r>
            <a:endParaRPr lang="zh-CN" altLang="en-US" sz="4800" b="1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3205" y="2941320"/>
            <a:ext cx="4551680" cy="1244600"/>
            <a:chOff x="383" y="4632"/>
            <a:chExt cx="7168" cy="1960"/>
          </a:xfrm>
        </p:grpSpPr>
        <p:sp>
          <p:nvSpPr>
            <p:cNvPr id="6" name="圆角矩形 5"/>
            <p:cNvSpPr/>
            <p:nvPr/>
          </p:nvSpPr>
          <p:spPr>
            <a:xfrm>
              <a:off x="383" y="4632"/>
              <a:ext cx="4139" cy="196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直线与直线</a:t>
              </a:r>
              <a:endPara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lang="zh-CN" altLang="en-US" sz="36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位置关系</a:t>
              </a:r>
              <a:endPara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511" y="4960"/>
              <a:ext cx="3041" cy="334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95520" y="2951480"/>
            <a:ext cx="4551680" cy="1244600"/>
            <a:chOff x="7552" y="4648"/>
            <a:chExt cx="7168" cy="1960"/>
          </a:xfrm>
        </p:grpSpPr>
        <p:sp>
          <p:nvSpPr>
            <p:cNvPr id="16" name="圆角矩形 15"/>
            <p:cNvSpPr/>
            <p:nvPr/>
          </p:nvSpPr>
          <p:spPr>
            <a:xfrm>
              <a:off x="7552" y="4648"/>
              <a:ext cx="4139" cy="196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直线与平面</a:t>
              </a:r>
              <a:endPara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lang="zh-CN" altLang="en-US" sz="36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位置关系</a:t>
              </a:r>
              <a:endPara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1680" y="4953"/>
              <a:ext cx="3041" cy="334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9333230" y="2947035"/>
            <a:ext cx="2628000" cy="12452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平面与平面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位置关系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右箭头 22"/>
          <p:cNvSpPr/>
          <p:nvPr/>
        </p:nvSpPr>
        <p:spPr>
          <a:xfrm flipH="1">
            <a:off x="7402195" y="3695065"/>
            <a:ext cx="1931035" cy="2120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93165" y="3699510"/>
            <a:ext cx="9761220" cy="1915795"/>
            <a:chOff x="1879" y="5826"/>
            <a:chExt cx="15372" cy="3017"/>
          </a:xfrm>
        </p:grpSpPr>
        <p:sp>
          <p:nvSpPr>
            <p:cNvPr id="17" name="右箭头 16"/>
            <p:cNvSpPr/>
            <p:nvPr/>
          </p:nvSpPr>
          <p:spPr>
            <a:xfrm flipH="1">
              <a:off x="4511" y="5826"/>
              <a:ext cx="3041" cy="334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下弧形箭头 26"/>
            <p:cNvSpPr/>
            <p:nvPr/>
          </p:nvSpPr>
          <p:spPr>
            <a:xfrm flipH="1">
              <a:off x="1879" y="6609"/>
              <a:ext cx="15372" cy="2235"/>
            </a:xfrm>
            <a:prstGeom prst="curvedUpArrow">
              <a:avLst>
                <a:gd name="adj1" fmla="val 25011"/>
                <a:gd name="adj2" fmla="val 49988"/>
                <a:gd name="adj3" fmla="val 25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595" y="2085340"/>
            <a:ext cx="8502650" cy="2482850"/>
            <a:chOff x="697" y="3284"/>
            <a:chExt cx="13390" cy="3910"/>
          </a:xfrm>
        </p:grpSpPr>
        <p:sp>
          <p:nvSpPr>
            <p:cNvPr id="11" name="椭圆 10"/>
            <p:cNvSpPr/>
            <p:nvPr/>
          </p:nvSpPr>
          <p:spPr>
            <a:xfrm>
              <a:off x="5197" y="3284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697" y="4900"/>
              <a:ext cx="13390" cy="2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直线与平面平行的判定定理：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如果平面外一条直线与此平面内的一条直线平行，那么该直线与此平面平行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93515" y="2085975"/>
            <a:ext cx="7837805" cy="2292350"/>
            <a:chOff x="6289" y="3285"/>
            <a:chExt cx="12343" cy="3610"/>
          </a:xfrm>
        </p:grpSpPr>
        <p:sp>
          <p:nvSpPr>
            <p:cNvPr id="11" name="椭圆 10"/>
            <p:cNvSpPr/>
            <p:nvPr/>
          </p:nvSpPr>
          <p:spPr>
            <a:xfrm>
              <a:off x="12088" y="3285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89" y="4900"/>
              <a:ext cx="12343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平面与平面平行的判定定理：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如果一个平面内的两条相交直线与另一个平面平行，那么这两个平面平行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394585" y="3715385"/>
            <a:ext cx="7837170" cy="1858010"/>
            <a:chOff x="3771" y="5851"/>
            <a:chExt cx="12342" cy="2926"/>
          </a:xfrm>
        </p:grpSpPr>
        <p:sp>
          <p:nvSpPr>
            <p:cNvPr id="11" name="椭圆 10"/>
            <p:cNvSpPr/>
            <p:nvPr/>
          </p:nvSpPr>
          <p:spPr>
            <a:xfrm>
              <a:off x="8864" y="5851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771" y="6783"/>
              <a:ext cx="12343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两个平面平行的性质定理：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两个平面平行，如果另一个平面与这两个平面相交，那么两条交线平行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42290" y="2871470"/>
            <a:ext cx="7837170" cy="1746885"/>
            <a:chOff x="854" y="4522"/>
            <a:chExt cx="12342" cy="2751"/>
          </a:xfrm>
        </p:grpSpPr>
        <p:sp>
          <p:nvSpPr>
            <p:cNvPr id="11" name="椭圆 10"/>
            <p:cNvSpPr/>
            <p:nvPr/>
          </p:nvSpPr>
          <p:spPr>
            <a:xfrm>
              <a:off x="5197" y="4522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54" y="5279"/>
              <a:ext cx="12343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直线与平面平行的性质定理：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一条直线与一个平面平行，如果过该直线的平面与此平面相交，那么该直线与交线平行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42290" y="3352165"/>
            <a:ext cx="7553960" cy="1779270"/>
            <a:chOff x="854" y="5279"/>
            <a:chExt cx="11896" cy="2802"/>
          </a:xfrm>
        </p:grpSpPr>
        <p:sp>
          <p:nvSpPr>
            <p:cNvPr id="11" name="椭圆 10"/>
            <p:cNvSpPr/>
            <p:nvPr/>
          </p:nvSpPr>
          <p:spPr>
            <a:xfrm>
              <a:off x="5339" y="7325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54" y="5279"/>
              <a:ext cx="11896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直线与平面垂直的判定定理：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如果一条直线与一个平面内的两条相交直线垂直，那么该直线与此平面垂直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750" y="807720"/>
            <a:ext cx="6051550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研究立体几何内容的基本思路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37515" y="1692910"/>
            <a:ext cx="3444875" cy="980440"/>
            <a:chOff x="689" y="2666"/>
            <a:chExt cx="5425" cy="1544"/>
          </a:xfrm>
        </p:grpSpPr>
        <p:sp>
          <p:nvSpPr>
            <p:cNvPr id="6" name="圆角矩形 5"/>
            <p:cNvSpPr/>
            <p:nvPr/>
          </p:nvSpPr>
          <p:spPr>
            <a:xfrm>
              <a:off x="689" y="2666"/>
              <a:ext cx="3754" cy="15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整体观察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空间几何体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4450" y="3272"/>
              <a:ext cx="1664" cy="26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83025" y="1688465"/>
            <a:ext cx="5019040" cy="980440"/>
            <a:chOff x="6115" y="2659"/>
            <a:chExt cx="7904" cy="1544"/>
          </a:xfrm>
        </p:grpSpPr>
        <p:sp>
          <p:nvSpPr>
            <p:cNvPr id="15" name="圆角矩形 14"/>
            <p:cNvSpPr/>
            <p:nvPr/>
          </p:nvSpPr>
          <p:spPr>
            <a:xfrm>
              <a:off x="6115" y="2659"/>
              <a:ext cx="6277" cy="15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认识结构特征、直观图</a:t>
              </a:r>
              <a:endParaRPr lang="zh-CN" altLang="en-US" sz="2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了解表面积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和体积计算方法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2355" y="3334"/>
              <a:ext cx="1664" cy="26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18575" y="1688465"/>
            <a:ext cx="2713990" cy="2315210"/>
            <a:chOff x="14045" y="2659"/>
            <a:chExt cx="4274" cy="3646"/>
          </a:xfrm>
        </p:grpSpPr>
        <p:sp>
          <p:nvSpPr>
            <p:cNvPr id="17" name="圆角矩形 16"/>
            <p:cNvSpPr/>
            <p:nvPr/>
          </p:nvSpPr>
          <p:spPr>
            <a:xfrm>
              <a:off x="14045" y="2659"/>
              <a:ext cx="4275" cy="15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抽象基本元素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点、直线、平面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下箭头 17"/>
            <p:cNvSpPr/>
            <p:nvPr/>
          </p:nvSpPr>
          <p:spPr>
            <a:xfrm>
              <a:off x="16051" y="4235"/>
              <a:ext cx="333" cy="20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31920" y="3415030"/>
            <a:ext cx="4695190" cy="2117090"/>
            <a:chOff x="6192" y="5138"/>
            <a:chExt cx="7394" cy="3334"/>
          </a:xfrm>
        </p:grpSpPr>
        <p:grpSp>
          <p:nvGrpSpPr>
            <p:cNvPr id="24" name="组合 23"/>
            <p:cNvGrpSpPr/>
            <p:nvPr/>
          </p:nvGrpSpPr>
          <p:grpSpPr>
            <a:xfrm>
              <a:off x="9946" y="5416"/>
              <a:ext cx="3640" cy="2823"/>
              <a:chOff x="9946" y="5416"/>
              <a:chExt cx="3640" cy="2823"/>
            </a:xfrm>
          </p:grpSpPr>
          <p:sp>
            <p:nvSpPr>
              <p:cNvPr id="21" name="左箭头 20"/>
              <p:cNvSpPr/>
              <p:nvPr/>
            </p:nvSpPr>
            <p:spPr>
              <a:xfrm>
                <a:off x="9946" y="6697"/>
                <a:ext cx="3640" cy="237"/>
              </a:xfrm>
              <a:prstGeom prst="lef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上箭头 21"/>
              <p:cNvSpPr/>
              <p:nvPr/>
            </p:nvSpPr>
            <p:spPr>
              <a:xfrm rot="16200000">
                <a:off x="10821" y="4541"/>
                <a:ext cx="1372" cy="3123"/>
              </a:xfrm>
              <a:prstGeom prst="bentUpArrow">
                <a:avLst>
                  <a:gd name="adj1" fmla="val 6607"/>
                  <a:gd name="adj2" fmla="val 14225"/>
                  <a:gd name="adj3" fmla="val 1532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直角上箭头 22"/>
              <p:cNvSpPr/>
              <p:nvPr/>
            </p:nvSpPr>
            <p:spPr>
              <a:xfrm rot="5400000" flipV="1">
                <a:off x="10821" y="5992"/>
                <a:ext cx="1372" cy="3123"/>
              </a:xfrm>
              <a:prstGeom prst="bentUpArrow">
                <a:avLst>
                  <a:gd name="adj1" fmla="val 6607"/>
                  <a:gd name="adj2" fmla="val 14225"/>
                  <a:gd name="adj3" fmla="val 1532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圆角矩形 24"/>
            <p:cNvSpPr/>
            <p:nvPr/>
          </p:nvSpPr>
          <p:spPr>
            <a:xfrm>
              <a:off x="6192" y="5138"/>
              <a:ext cx="3754" cy="92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直线与直线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208" y="6350"/>
              <a:ext cx="3754" cy="92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直线与平面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208" y="7546"/>
              <a:ext cx="3754" cy="92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平面与平面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86430" y="3334385"/>
            <a:ext cx="701182" cy="2985135"/>
            <a:chOff x="3224" y="4605"/>
            <a:chExt cx="1691" cy="4701"/>
          </a:xfrm>
        </p:grpSpPr>
        <p:sp>
          <p:nvSpPr>
            <p:cNvPr id="28" name="五边形 27"/>
            <p:cNvSpPr/>
            <p:nvPr/>
          </p:nvSpPr>
          <p:spPr>
            <a:xfrm rot="5400000">
              <a:off x="1715" y="6114"/>
              <a:ext cx="4701" cy="1683"/>
            </a:xfrm>
            <a:prstGeom prst="homePlate">
              <a:avLst>
                <a:gd name="adj" fmla="val 4998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87" y="4667"/>
              <a:ext cx="1628" cy="3984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zh-CN" altLang="en-US" sz="3200">
                  <a:latin typeface="黑体" panose="02010609060101010101" charset="-122"/>
                  <a:ea typeface="黑体" panose="02010609060101010101" charset="-122"/>
                  <a:sym typeface="+mn-ea"/>
                </a:rPr>
                <a:t>从简单到复杂</a:t>
              </a:r>
              <a:endPara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上凸带形 30"/>
          <p:cNvSpPr/>
          <p:nvPr/>
        </p:nvSpPr>
        <p:spPr>
          <a:xfrm>
            <a:off x="6209030" y="5375910"/>
            <a:ext cx="5738495" cy="1115060"/>
          </a:xfrm>
          <a:prstGeom prst="ribbon2">
            <a:avLst>
              <a:gd name="adj1" fmla="val 16667"/>
              <a:gd name="adj2" fmla="val 7309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直线、平面的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平行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垂直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重点研究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判定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性质</a:t>
            </a:r>
            <a:endParaRPr lang="zh-CN" altLang="en-US" sz="2800" b="1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627110" y="3039745"/>
            <a:ext cx="3317240" cy="1953260"/>
            <a:chOff x="13586" y="4787"/>
            <a:chExt cx="5224" cy="3076"/>
          </a:xfrm>
        </p:grpSpPr>
        <p:sp>
          <p:nvSpPr>
            <p:cNvPr id="19" name="圆角矩形 18"/>
            <p:cNvSpPr/>
            <p:nvPr/>
          </p:nvSpPr>
          <p:spPr>
            <a:xfrm>
              <a:off x="13586" y="6319"/>
              <a:ext cx="5225" cy="15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直观认识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基本元素的位置关系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461" y="4787"/>
              <a:ext cx="4149" cy="10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结合  长方体</a:t>
              </a:r>
              <a:endParaRPr lang="zh-CN" altLang="en-US" sz="32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71290" y="3683000"/>
            <a:ext cx="7837170" cy="1447800"/>
            <a:chOff x="6254" y="5800"/>
            <a:chExt cx="12342" cy="2280"/>
          </a:xfrm>
        </p:grpSpPr>
        <p:sp>
          <p:nvSpPr>
            <p:cNvPr id="11" name="椭圆 10"/>
            <p:cNvSpPr/>
            <p:nvPr/>
          </p:nvSpPr>
          <p:spPr>
            <a:xfrm>
              <a:off x="12207" y="7324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54" y="5800"/>
              <a:ext cx="12343" cy="1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平面与平面垂直的判定定理：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如果一个平面过另一个平面的垂线，那么这两个平面垂直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60850" y="3626485"/>
            <a:ext cx="7520940" cy="2349500"/>
            <a:chOff x="6710" y="5711"/>
            <a:chExt cx="11844" cy="3700"/>
          </a:xfrm>
        </p:grpSpPr>
        <p:sp>
          <p:nvSpPr>
            <p:cNvPr id="11" name="椭圆 10"/>
            <p:cNvSpPr/>
            <p:nvPr/>
          </p:nvSpPr>
          <p:spPr>
            <a:xfrm>
              <a:off x="12230" y="8655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710" y="5711"/>
              <a:ext cx="11845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平面与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平面垂直的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性质定理：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两个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平面垂直，如果一个平面内有一直线垂直于这两个平面的交线，那么这条直线与另一个平面垂直</a:t>
              </a:r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75305" y="2675255"/>
            <a:ext cx="4890770" cy="1746885"/>
            <a:chOff x="4843" y="4213"/>
            <a:chExt cx="7702" cy="2751"/>
          </a:xfrm>
        </p:grpSpPr>
        <p:sp>
          <p:nvSpPr>
            <p:cNvPr id="11" name="椭圆 10"/>
            <p:cNvSpPr/>
            <p:nvPr/>
          </p:nvSpPr>
          <p:spPr>
            <a:xfrm>
              <a:off x="5340" y="6208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843" y="4213"/>
              <a:ext cx="7703" cy="1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直线与平面垂直的性质定理：</a:t>
              </a:r>
              <a:endPara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垂直于同一个平面的两条直线平行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</a:t>
              </a:r>
              <a:endPara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91230" y="533463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定义</a:t>
            </a:r>
            <a:endParaRPr lang="zh-CN" altLang="en-US" sz="280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1665" y="3653155"/>
            <a:ext cx="7534910" cy="2161540"/>
            <a:chOff x="979" y="5753"/>
            <a:chExt cx="11866" cy="3404"/>
          </a:xfrm>
        </p:grpSpPr>
        <p:sp>
          <p:nvSpPr>
            <p:cNvPr id="11" name="椭圆 10"/>
            <p:cNvSpPr/>
            <p:nvPr/>
          </p:nvSpPr>
          <p:spPr>
            <a:xfrm>
              <a:off x="5466" y="8401"/>
              <a:ext cx="1472" cy="757"/>
            </a:xfrm>
            <a:prstGeom prst="ellipse">
              <a:avLst/>
            </a:prstGeom>
            <a:noFill/>
            <a:ln w="38100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矩形 6"/>
                <p:cNvSpPr/>
                <p:nvPr/>
              </p:nvSpPr>
              <p:spPr>
                <a:xfrm>
                  <a:off x="979" y="5753"/>
                  <a:ext cx="11866" cy="19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直线与平面垂直的定义：</a:t>
                  </a:r>
                </a:p>
                <a:p>
                  <a:pPr algn="l"/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一般地，如果直线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𝑙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与平面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内的任意一条直线都垂直，我们就说直线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𝑙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与平面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m:t>𝛼</m:t>
                      </m:r>
                    </m:oMath>
                  </a14:m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互相垂直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" y="5753"/>
                  <a:ext cx="11866" cy="19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94" t="-481" r="-566" b="-67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207135"/>
            <a:ext cx="11863705" cy="49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81430" y="998761"/>
          <a:ext cx="9973310" cy="495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3310"/>
              </a:tblGrid>
              <a:tr h="9798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立体几何中证明直线与直线平行的常用方法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</a:rPr>
                        <a:t>1.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平行四边形对边平行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42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</a:rPr>
                        <a:t>2.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三角形、梯形中位线平行于底边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2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</a:rPr>
                        <a:t>3.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基本事实</a:t>
                      </a: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</a:rPr>
                        <a:t>4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（平行线的传递性）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</a:rPr>
                        <a:t>4.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直线与平面平行的性质定理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5.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平面与平面平行的性质定理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6.</a:t>
                      </a:r>
                      <a:r>
                        <a:rPr lang="zh-CN" altLang="en-US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直线与平面垂直的性质定理</a:t>
                      </a:r>
                      <a:endParaRPr lang="zh-CN" altLang="en-US" sz="28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例5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470" y="1684655"/>
            <a:ext cx="2422525" cy="252984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722074" y="4836160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（平面几何知识）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77214" y="6000750"/>
            <a:ext cx="29690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（线面平行的判定）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82575" y="3706131"/>
                <a:ext cx="11435080" cy="12003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</a:rPr>
                  <a:t>证明：</a:t>
                </a:r>
                <a:endParaRPr lang="en-US" altLang="zh-CN" sz="2400" b="1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分别是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𝑃𝐵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的中点，所以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是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△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𝐵𝐴𝑃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的一条中位线，所以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𝐷𝐸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𝐴𝑃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3706131"/>
                <a:ext cx="1143508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800" r="-213" b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463165" y="5268645"/>
                <a:ext cx="879983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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𝐴𝑃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平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𝐴𝐶</m:t>
                    </m:r>
                    <m:r>
                      <a:rPr lang="zh-CN" alt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𝐷𝐸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//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𝐴𝑃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,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𝐷𝐸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//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𝑃𝐴𝐶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.</a:t>
                </a:r>
                <a:endParaRPr lang="en-US" altLang="zh-CN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65" y="5268645"/>
                <a:ext cx="879983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39" r="-2839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78460" y="1044844"/>
                <a:ext cx="10283825" cy="23083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5 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如图，在三棱锥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𝐷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分别是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求证：</a:t>
                </a: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1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𝐷𝐸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𝑃𝐴𝐶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；</a:t>
                </a: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2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" y="1044844"/>
                <a:ext cx="10283825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889" b="-1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5" grpId="0"/>
      <p:bldP spid="5" grpId="1"/>
      <p:bldP spid="8" grpId="0"/>
      <p:bldP spid="8" grpId="1"/>
      <p:bldP spid="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例5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470" y="1684655"/>
            <a:ext cx="2422525" cy="2529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78460" y="1044844"/>
                <a:ext cx="10297160" cy="23083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5 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如图，在三棱锥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𝐷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分别是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求证：</a:t>
                </a: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1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𝐷𝐸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𝑃𝐴𝐶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；</a:t>
                </a:r>
              </a:p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2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" y="1044844"/>
                <a:ext cx="1029716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888" b="-1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943585" y="4678405"/>
            <a:ext cx="30684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06141" y="5475785"/>
            <a:ext cx="30522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（线面垂直的定义）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82359" y="3547064"/>
                <a:ext cx="7599049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平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𝐴𝐵𝐶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,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,</a:t>
                </a:r>
                <a:endPara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9" y="3547064"/>
                <a:ext cx="759904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8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1106985" y="4590644"/>
                <a:ext cx="68122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又因为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∩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𝑃𝐶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,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zh-CN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m:t>平面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𝑃𝐵𝐶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,</a:t>
                </a:r>
                <a:endPara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85" y="4590644"/>
                <a:ext cx="681228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32" r="-2507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400941" y="5355548"/>
                <a:ext cx="484895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𝑃𝐵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𝑃𝐵𝐶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,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𝐴𝐵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  <a:endParaRPr lang="en-US" altLang="zh-CN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41" y="5355548"/>
                <a:ext cx="48489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13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714000" y="4110166"/>
            <a:ext cx="3289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（线面垂直的定义）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18645" y="801366"/>
                <a:ext cx="9296400" cy="269304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6  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如图，在四棱锥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为菱形，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1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）求证：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𝑃𝐴𝐶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；</a:t>
                </a:r>
                <a:endParaRPr lang="en-US" altLang="zh-CN" sz="2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2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∠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=60°</m:t>
                    </m:r>
                  </m:oMath>
                </a14:m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,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求证：平面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𝑃𝐴𝐵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  <m:r>
                      <a:rPr lang="zh-CN" alt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；</m:t>
                    </m:r>
                  </m:oMath>
                </a14:m>
                <a:endParaRPr lang="en-US" altLang="zh-CN" sz="2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3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）棱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上是否存在点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𝐶𝐹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？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说明理由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5" y="801366"/>
                <a:ext cx="9296400" cy="2693045"/>
              </a:xfrm>
              <a:prstGeom prst="rect">
                <a:avLst/>
              </a:prstGeom>
              <a:blipFill rotWithShape="1">
                <a:blip r:embed="rId1"/>
                <a:stretch>
                  <a:fillRect l="-1180" b="-2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8" name="图片 7" descr="例6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700" y="1387475"/>
            <a:ext cx="2457450" cy="220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895705" y="3592830"/>
            <a:ext cx="3289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（线面垂直的定义）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29812" y="4173788"/>
            <a:ext cx="29432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（平面几何知识）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42458" y="5069923"/>
            <a:ext cx="3289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00740" y="2834284"/>
                <a:ext cx="7297785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</a:rPr>
                  <a:t>证明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：（</a:t>
                </a:r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）因为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𝐵𝐷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m:t>.</m:t>
                    </m:r>
                  </m:oMath>
                </a14:m>
                <a:endParaRPr lang="en-US" altLang="zh-CN" sz="28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0" y="2834284"/>
                <a:ext cx="7297785" cy="738664"/>
              </a:xfrm>
              <a:prstGeom prst="rect">
                <a:avLst/>
              </a:prstGeom>
              <a:blipFill rotWithShape="1">
                <a:blip r:embed="rId1"/>
                <a:stretch>
                  <a:fillRect l="-1671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415490" y="4037802"/>
                <a:ext cx="6478366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又因为底面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𝐴𝐵𝐶𝐷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为菱形，所以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𝐵𝐷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𝐴𝐶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m:t>.</m:t>
                    </m:r>
                  </m:oMath>
                </a14:m>
                <a:endParaRPr lang="en-US" altLang="zh-CN" sz="28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90" y="4037802"/>
                <a:ext cx="6478366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1881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547982" y="4893847"/>
                <a:ext cx="3294380" cy="7372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𝐵𝐷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𝑃𝐴𝐶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982" y="4893847"/>
                <a:ext cx="3294380" cy="737235"/>
              </a:xfrm>
              <a:prstGeom prst="rect">
                <a:avLst/>
              </a:prstGeom>
              <a:blipFill rotWithShape="1">
                <a:blip r:embed="rId3"/>
                <a:stretch>
                  <a:fillRect l="-3889" r="-18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18645" y="818588"/>
                <a:ext cx="9296400" cy="16527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6  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如图，在四棱锥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为菱形，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1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）求证：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𝐵𝐷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𝑃𝐴𝐶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；</a:t>
                </a:r>
                <a:endParaRPr lang="en-US" altLang="zh-CN" sz="2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5" y="818588"/>
                <a:ext cx="9296400" cy="1652760"/>
              </a:xfrm>
              <a:prstGeom prst="rect">
                <a:avLst/>
              </a:prstGeom>
              <a:blipFill rotWithShape="1">
                <a:blip r:embed="rId4"/>
                <a:stretch>
                  <a:fillRect l="-1180" b="-4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8" name="图片 7" descr="例6图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700" y="1387475"/>
            <a:ext cx="2457450" cy="220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  <p:bldP spid="16" grpId="1"/>
      <p:bldP spid="18" grpId="0"/>
      <p:bldP spid="18" grpId="1"/>
      <p:bldP spid="2" grpId="0"/>
      <p:bldP spid="2" grpId="1"/>
      <p:bldP spid="5" grpId="0"/>
      <p:bldP spid="5" grpId="1"/>
      <p:bldP spid="6" grpId="0"/>
      <p:bldP spid="6" grpId="1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750" y="807720"/>
            <a:ext cx="4271010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学习立体几何的途径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16610" y="2004060"/>
            <a:ext cx="2860675" cy="539750"/>
            <a:chOff x="758" y="2988"/>
            <a:chExt cx="4505" cy="850"/>
          </a:xfrm>
        </p:grpSpPr>
        <p:sp>
          <p:nvSpPr>
            <p:cNvPr id="6" name="圆角矩形 5"/>
            <p:cNvSpPr/>
            <p:nvPr/>
          </p:nvSpPr>
          <p:spPr>
            <a:xfrm>
              <a:off x="758" y="2988"/>
              <a:ext cx="2835" cy="8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直观感知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3599" y="3272"/>
              <a:ext cx="1664" cy="26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89350" y="1999615"/>
            <a:ext cx="2860675" cy="539750"/>
            <a:chOff x="5282" y="2981"/>
            <a:chExt cx="4505" cy="850"/>
          </a:xfrm>
        </p:grpSpPr>
        <p:sp>
          <p:nvSpPr>
            <p:cNvPr id="2" name="圆角矩形 1"/>
            <p:cNvSpPr/>
            <p:nvPr/>
          </p:nvSpPr>
          <p:spPr>
            <a:xfrm>
              <a:off x="5282" y="2981"/>
              <a:ext cx="2835" cy="8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操作确认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8123" y="3265"/>
              <a:ext cx="1664" cy="26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9413875" y="1978660"/>
            <a:ext cx="1800225" cy="539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度量计算</a:t>
            </a:r>
            <a:endParaRPr lang="zh-CN" altLang="en-US" sz="2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51930" y="1978660"/>
            <a:ext cx="2846070" cy="539750"/>
            <a:chOff x="9790" y="3740"/>
            <a:chExt cx="4482" cy="850"/>
          </a:xfrm>
        </p:grpSpPr>
        <p:sp>
          <p:nvSpPr>
            <p:cNvPr id="9" name="右箭头 8"/>
            <p:cNvSpPr/>
            <p:nvPr/>
          </p:nvSpPr>
          <p:spPr>
            <a:xfrm>
              <a:off x="12608" y="4034"/>
              <a:ext cx="1664" cy="26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9790" y="3740"/>
              <a:ext cx="2835" cy="8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推理论证</a:t>
              </a:r>
              <a:endPara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14425" y="296608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识图</a:t>
            </a:r>
            <a:endParaRPr lang="zh-CN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43350" y="297624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画图</a:t>
            </a:r>
            <a:endParaRPr lang="zh-CN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60585" y="2961640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算图</a:t>
            </a:r>
            <a:endParaRPr lang="zh-CN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92290" y="2961640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证图</a:t>
            </a:r>
            <a:endParaRPr lang="zh-CN" alt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750" y="4009073"/>
            <a:ext cx="6733540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解决空间图形问题的重要思想方法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8175" y="5088256"/>
            <a:ext cx="2621280" cy="8299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平面图形问题</a:t>
            </a:r>
            <a:endParaRPr lang="zh-CN" altLang="en-US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842895" y="4884420"/>
            <a:ext cx="5280660" cy="1033145"/>
            <a:chOff x="3253" y="3756"/>
            <a:chExt cx="8316" cy="1627"/>
          </a:xfrm>
        </p:grpSpPr>
        <p:grpSp>
          <p:nvGrpSpPr>
            <p:cNvPr id="16" name="组合 15"/>
            <p:cNvGrpSpPr/>
            <p:nvPr/>
          </p:nvGrpSpPr>
          <p:grpSpPr>
            <a:xfrm>
              <a:off x="3253" y="4077"/>
              <a:ext cx="8317" cy="1307"/>
              <a:chOff x="3253" y="5973"/>
              <a:chExt cx="8317" cy="130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253" y="5973"/>
                <a:ext cx="4128" cy="13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空间图形问题</a:t>
                </a:r>
                <a:endParaRPr lang="zh-CN" altLang="en-US" sz="3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9" name="右箭头 18"/>
              <p:cNvSpPr/>
              <p:nvPr/>
            </p:nvSpPr>
            <p:spPr>
              <a:xfrm>
                <a:off x="7395" y="6478"/>
                <a:ext cx="4175" cy="534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629" y="3756"/>
              <a:ext cx="1734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转化</a:t>
              </a:r>
              <a:endParaRPr lang="zh-CN" altLang="en-US" sz="36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3" grpId="0"/>
      <p:bldP spid="13" grpId="1"/>
      <p:bldP spid="14" grpId="0"/>
      <p:bldP spid="14" grpId="1"/>
      <p:bldP spid="20" grpId="0"/>
      <p:bldP spid="20" grpId="1"/>
      <p:bldP spid="32" grpId="0"/>
      <p:bldP spid="32" grpId="1"/>
      <p:bldP spid="15" grpId="0"/>
      <p:bldP spid="15" grpId="1"/>
      <p:bldP spid="18" grpId="0"/>
      <p:bldP spid="1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47345" y="3719830"/>
                <a:ext cx="8595360" cy="7372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）因为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𝐴𝐸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,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𝐴𝐸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5" y="3719830"/>
                <a:ext cx="8595360" cy="737235"/>
              </a:xfrm>
              <a:prstGeom prst="rect">
                <a:avLst/>
              </a:prstGeom>
              <a:blipFill rotWithShape="1">
                <a:blip r:embed="rId1"/>
                <a:stretch>
                  <a:fillRect l="-1489" r="-3475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8" name="图片 7" descr="例6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700" y="1387475"/>
            <a:ext cx="2457450" cy="22053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681720" y="3898083"/>
            <a:ext cx="302260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（线面垂直的定义）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58205" y="4912813"/>
            <a:ext cx="314833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（平面几何知识）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8205" y="5447846"/>
            <a:ext cx="328930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（线面垂直的判定）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61844" y="5982879"/>
            <a:ext cx="287355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（面面垂直的判定）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1238885" y="4242355"/>
                <a:ext cx="10596064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因为底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为菱形</a:t>
                </a:r>
                <a:r>
                  <a:rPr lang="en-US" altLang="zh-CN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∠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𝐵𝐶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=60°,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𝐸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𝐶𝐷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Symbol" panose="05050102010706020507" charset="0"/>
                  </a:rPr>
                  <a:t>的中点，所以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𝐴𝐸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en-US" altLang="zh-CN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4242355"/>
                <a:ext cx="10596064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1151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2600325" y="4766310"/>
                <a:ext cx="2199640" cy="7372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𝐴𝐵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𝐴𝐸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25" y="4766310"/>
                <a:ext cx="2199640" cy="737235"/>
              </a:xfrm>
              <a:prstGeom prst="rect">
                <a:avLst/>
              </a:prstGeom>
              <a:blipFill rotWithShape="1">
                <a:blip r:embed="rId4"/>
                <a:stretch>
                  <a:fillRect l="-5833" r="-13889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2590165" y="5289550"/>
                <a:ext cx="3118485" cy="7372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𝐴𝐸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𝑃𝐴𝐵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165" y="5289550"/>
                <a:ext cx="3118485" cy="737235"/>
              </a:xfrm>
              <a:prstGeom prst="rect">
                <a:avLst/>
              </a:prstGeom>
              <a:blipFill rotWithShape="1">
                <a:blip r:embed="rId5"/>
                <a:stretch>
                  <a:fillRect l="-4110" r="-978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2595244" y="5812075"/>
                <a:ext cx="6979829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Symbol" panose="05050102010706020507" charset="0"/>
                      </a:rPr>
                      <m:t>𝐴𝐸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Symbol" panose="05050102010706020507" charset="0"/>
                      </a:rPr>
                      <m:t>𝑃𝐴𝐸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Symbol" panose="05050102010706020507" charset="0"/>
                      </a:rPr>
                      <m:t>,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𝑃𝐴𝐵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44" y="5812075"/>
                <a:ext cx="6979829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1834" r="-1397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418645" y="818588"/>
                <a:ext cx="9509126" cy="16527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6  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如图，在四棱锥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endParaRPr lang="en-US" altLang="zh-CN" sz="2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为菱形，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2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∠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=60°</m:t>
                    </m:r>
                  </m:oMath>
                </a14:m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,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求证：平面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𝑃𝐴𝐵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；</a:t>
                </a:r>
                <a:endParaRPr lang="en-US" altLang="zh-CN" sz="2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5" y="818588"/>
                <a:ext cx="9509126" cy="1652760"/>
              </a:xfrm>
              <a:prstGeom prst="rect">
                <a:avLst/>
              </a:prstGeom>
              <a:blipFill rotWithShape="1">
                <a:blip r:embed="rId7"/>
                <a:stretch>
                  <a:fillRect l="-1154" b="-4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例6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2700" y="1387475"/>
            <a:ext cx="2457450" cy="220535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32560" y="1393825"/>
            <a:ext cx="11197590" cy="2959100"/>
            <a:chOff x="318" y="2195"/>
            <a:chExt cx="17634" cy="4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318" y="5478"/>
                  <a:ext cx="15975" cy="13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indent="0" fontAlgn="auto">
                    <a:lnSpc>
                      <a:spcPct val="150000"/>
                    </a:lnSpc>
                    <a:buFont typeface="Wingdings" panose="05000000000000000000" charset="0"/>
                    <a:buNone/>
                  </a:pP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取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𝐹</m:t>
                      </m:r>
                    </m:oMath>
                  </a14:m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为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𝑃𝐵</m:t>
                      </m:r>
                    </m:oMath>
                  </a14:m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的中点，取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为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𝑃𝐴</m:t>
                      </m:r>
                    </m:oMath>
                  </a14:m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的中点，连接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𝐶𝐹</m:t>
                      </m:r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𝐹𝐺</m:t>
                      </m:r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𝐸𝐺</m:t>
                      </m:r>
                      <m:r>
                        <a:rPr lang="en-US" altLang="zh-CN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zh-CN" altLang="en-US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则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m:t>FG</m:t>
                      </m:r>
                      <m:r>
                        <m:rPr>
                          <m:nor/>
                        </m:rPr>
                        <a:rPr lang="en-US" altLang="zh-CN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m:t>//</m:t>
                      </m:r>
                      <m:r>
                        <m:rPr>
                          <m:nor/>
                        </m:rPr>
                        <a:rPr lang="en-US" altLang="zh-CN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m:t>AB</m:t>
                      </m:r>
                      <m:r>
                        <m:rPr>
                          <m:nor/>
                        </m:rPr>
                        <a:rPr lang="en-US" altLang="zh-CN" sz="24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m:t>,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</a:rPr>
                        <m:t>𝐹𝐺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黑体" panose="02010609060101010101" charset="-122"/>
                        </a:rPr>
                        <m:t>𝐴𝐵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.</a:t>
                  </a:r>
                  <a:endPara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" y="5478"/>
                  <a:ext cx="15975" cy="13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pic>
          <p:nvPicPr>
            <p:cNvPr id="6" name="图片 5" descr="例6图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1" y="2195"/>
              <a:ext cx="3861" cy="34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18645" y="818588"/>
                <a:ext cx="9296400" cy="16527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例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6  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如图，在四棱锥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</m:t>
                    </m:r>
                    <m:r>
                      <a:rPr lang="en-US" altLang="zh-CN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⊥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底面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为菱形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3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）棱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上是否存在点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𝐶𝐹</m:t>
                    </m:r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</m:oMath>
                </a14:m>
                <a:r>
                  <a:rPr lang="zh-CN" altLang="en-US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？说明理由</a:t>
                </a:r>
                <a:r>
                  <a:rPr lang="en-US" altLang="zh-CN" sz="26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45" y="818588"/>
                <a:ext cx="9296400" cy="1652760"/>
              </a:xfrm>
              <a:prstGeom prst="rect">
                <a:avLst/>
              </a:prstGeom>
              <a:blipFill rotWithShape="1">
                <a:blip r:embed="rId4"/>
                <a:stretch>
                  <a:fillRect l="-1180" b="-4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05341" y="4065729"/>
                <a:ext cx="9047661" cy="8095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因为底面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𝐴𝐵𝐶𝐷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为菱形，且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𝐶𝐷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的中点，所以</a:t>
                </a:r>
                <a:r>
                  <a:rPr lang="en-US" altLang="zh-CN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CE//</a:t>
                </a:r>
                <a:r>
                  <a:rPr lang="en-US" altLang="zh-CN" sz="24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AB,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𝐶𝐸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𝐴𝐵</m:t>
                    </m:r>
                  </m:oMath>
                </a14:m>
                <a:r>
                  <a:rPr lang="en-US" altLang="zh-CN" sz="2400" i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  <a:endParaRPr lang="zh-CN" altLang="en-US" sz="2400" i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1" y="4065729"/>
                <a:ext cx="9047661" cy="809517"/>
              </a:xfrm>
              <a:prstGeom prst="rect">
                <a:avLst/>
              </a:prstGeom>
              <a:blipFill rotWithShape="1">
                <a:blip r:embed="rId5"/>
                <a:stretch>
                  <a:fillRect l="-1011" r="-539" b="-2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89213" y="4785430"/>
                <a:ext cx="10030446" cy="5762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𝐹𝐺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,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𝐹𝐺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𝐶𝐸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所以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四边形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𝐶𝐸𝐺𝐹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为平行四边形，所以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𝐶𝐹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𝐸𝐺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  <a:endPara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3" y="4785430"/>
                <a:ext cx="10030446" cy="576248"/>
              </a:xfrm>
              <a:prstGeom prst="rect">
                <a:avLst/>
              </a:prstGeom>
              <a:blipFill rotWithShape="1">
                <a:blip r:embed="rId6"/>
                <a:stretch>
                  <a:fillRect l="-911" b="-1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9738913" y="4856835"/>
            <a:ext cx="242261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（平面几何知识）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015122" y="5399413"/>
                <a:ext cx="8248650" cy="5732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𝐶𝐹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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𝑃𝐴𝐸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𝐸𝐺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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𝑃𝐴𝐸</m:t>
                    </m:r>
                    <m:r>
                      <a:rPr lang="zh-CN" alt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𝐶𝐹</m:t>
                    </m:r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Symbol" panose="05050102010706020507" charset="0"/>
                      </a:rPr>
                      <m:t>//</m:t>
                    </m:r>
                    <m:r>
                      <a:rPr lang="zh-CN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Symbol" panose="05050102010706020507" charset="0"/>
                      </a:rPr>
                      <m:t>平面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Symbol" panose="05050102010706020507" charset="0"/>
                      </a:rPr>
                      <m:t>𝑃𝐴𝐸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ymbol" panose="05050102010706020507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22" y="5399413"/>
                <a:ext cx="8248650" cy="573298"/>
              </a:xfrm>
              <a:prstGeom prst="rect">
                <a:avLst/>
              </a:prstGeom>
              <a:blipFill rotWithShape="1">
                <a:blip r:embed="rId7"/>
                <a:stretch>
                  <a:fillRect l="-1183"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9242737" y="5460495"/>
            <a:ext cx="27641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（线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面平行的判定）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14450" y="3099209"/>
                <a:ext cx="6199414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</a:t>
                </a:r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棱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𝑃𝐵</m:t>
                    </m:r>
                  </m:oMath>
                </a14:m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上存在点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𝐹</m:t>
                    </m:r>
                    <m:r>
                      <a:rPr lang="zh-CN" alt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𝐶𝐹</m:t>
                    </m:r>
                    <m:r>
                      <a:rPr lang="en-US" altLang="zh-CN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//</m:t>
                    </m:r>
                  </m:oMath>
                </a14:m>
                <a:r>
                  <a:rPr lang="zh-CN" altLang="en-US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𝑃𝐴𝐸</m:t>
                    </m:r>
                  </m:oMath>
                </a14:m>
                <a:r>
                  <a:rPr lang="en-US" altLang="zh-CN" sz="2400" dirty="0" smtClean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.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0" y="3099209"/>
                <a:ext cx="6199414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475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6" grpId="0"/>
      <p:bldP spid="16" grpId="1"/>
      <p:bldP spid="13" grpId="0"/>
      <p:bldP spid="13" grpId="1"/>
      <p:bldP spid="18" grpId="0"/>
      <p:bldP spid="18" grpId="1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7180" y="2706686"/>
            <a:ext cx="5450531" cy="6832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教材第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169-171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页</a:t>
            </a:r>
            <a:r>
              <a:rPr 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复习参考题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endParaRPr lang="zh-CN" altLang="en-US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32325" y="2687320"/>
            <a:ext cx="292671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谢谢！</a:t>
            </a:r>
            <a:endParaRPr lang="zh-CN" altLang="en-US" sz="7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.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650872"/>
            <a:ext cx="10344150" cy="577786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99060" y="1194342"/>
            <a:ext cx="1391920" cy="4330700"/>
          </a:xfrm>
          <a:prstGeom prst="downArrow">
            <a:avLst>
              <a:gd name="adj1" fmla="val 50000"/>
              <a:gd name="adj2" fmla="val 315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从整体到局部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488680" y="3140979"/>
            <a:ext cx="3213735" cy="1191895"/>
          </a:xfrm>
          <a:prstGeom prst="rightArrow">
            <a:avLst>
              <a:gd name="adj1" fmla="val 50000"/>
              <a:gd name="adj2" fmla="val 2216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从一般到特殊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66700" y="724260"/>
          <a:ext cx="11731625" cy="564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35"/>
                <a:gridCol w="2520315"/>
                <a:gridCol w="2409825"/>
                <a:gridCol w="2346325"/>
                <a:gridCol w="2346325"/>
              </a:tblGrid>
              <a:tr h="593725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dirty="0">
                          <a:latin typeface="黑体" panose="02010609060101010101" charset="-122"/>
                          <a:ea typeface="黑体" panose="02010609060101010101" charset="-122"/>
                        </a:rPr>
                        <a:t>基本立体图形</a:t>
                      </a:r>
                      <a:endParaRPr lang="zh-CN" altLang="en-US" sz="32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柱体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椎体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台体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球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74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多面体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endParaRPr lang="en-US" altLang="zh-CN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7462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旋转体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963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简单组合体</a:t>
                      </a: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pic>
        <p:nvPicPr>
          <p:cNvPr id="9" name="图片 8" descr="圆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45" y="3671295"/>
            <a:ext cx="1800066" cy="1746000"/>
          </a:xfrm>
          <a:prstGeom prst="rect">
            <a:avLst/>
          </a:prstGeom>
        </p:spPr>
      </p:pic>
      <p:pic>
        <p:nvPicPr>
          <p:cNvPr id="10" name="图片 9" descr="圆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10" y="3671295"/>
            <a:ext cx="886338" cy="1746000"/>
          </a:xfrm>
          <a:prstGeom prst="rect">
            <a:avLst/>
          </a:prstGeom>
        </p:spPr>
      </p:pic>
      <p:pic>
        <p:nvPicPr>
          <p:cNvPr id="11" name="图片 10" descr="圆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10" y="3671295"/>
            <a:ext cx="1082362" cy="1746000"/>
          </a:xfrm>
          <a:prstGeom prst="rect">
            <a:avLst/>
          </a:prstGeom>
        </p:spPr>
      </p:pic>
      <p:pic>
        <p:nvPicPr>
          <p:cNvPr id="12" name="图片 11" descr="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3671295"/>
            <a:ext cx="1884056" cy="1746000"/>
          </a:xfrm>
          <a:prstGeom prst="rect">
            <a:avLst/>
          </a:prstGeom>
        </p:spPr>
      </p:pic>
      <p:pic>
        <p:nvPicPr>
          <p:cNvPr id="13" name="图片 12" descr="棱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805" y="1911710"/>
            <a:ext cx="2203286" cy="1746000"/>
          </a:xfrm>
          <a:prstGeom prst="rect">
            <a:avLst/>
          </a:prstGeom>
        </p:spPr>
      </p:pic>
      <p:pic>
        <p:nvPicPr>
          <p:cNvPr id="14" name="图片 13" descr="棱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5" y="1911710"/>
            <a:ext cx="2298900" cy="1746000"/>
          </a:xfrm>
          <a:prstGeom prst="rect">
            <a:avLst/>
          </a:prstGeom>
        </p:spPr>
      </p:pic>
      <p:pic>
        <p:nvPicPr>
          <p:cNvPr id="15" name="图片 14" descr="棱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415" y="1911710"/>
            <a:ext cx="1981331" cy="1746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46680" y="5643923"/>
            <a:ext cx="844677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由简单几何体拼接而成、由简单几何体截去或挖去一部分而成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6860" y="683578"/>
            <a:ext cx="11685270" cy="4292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例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下列说法正确的是       （填序号）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）有两个面平行、其余各面都是四边形的几何体是棱柱；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）一个棱柱至少有五个面；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）用一个平面去截棱锥，底面和截面之间的部分叫棱台；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）棱台的各侧棱延长后交于一点；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）棱台的侧面是等腰梯形</a:t>
            </a:r>
            <a:r>
              <a:rPr lang="en-US" altLang="zh-CN" sz="30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endParaRPr lang="en-US" altLang="zh-CN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34865" y="1321435"/>
            <a:ext cx="11150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655185" y="818515"/>
            <a:ext cx="10502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(2)(4)</a:t>
            </a:r>
            <a:endParaRPr lang="en-US" altLang="zh-CN" sz="28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乘号 1"/>
          <p:cNvSpPr/>
          <p:nvPr/>
        </p:nvSpPr>
        <p:spPr>
          <a:xfrm>
            <a:off x="10354945" y="1339850"/>
            <a:ext cx="791210" cy="733425"/>
          </a:xfrm>
          <a:prstGeom prst="mathMultiply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乘号 4"/>
          <p:cNvSpPr/>
          <p:nvPr/>
        </p:nvSpPr>
        <p:spPr>
          <a:xfrm>
            <a:off x="10354945" y="2524760"/>
            <a:ext cx="791210" cy="733425"/>
          </a:xfrm>
          <a:prstGeom prst="mathMultiply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乘号 5"/>
          <p:cNvSpPr/>
          <p:nvPr/>
        </p:nvSpPr>
        <p:spPr>
          <a:xfrm>
            <a:off x="5604510" y="3703320"/>
            <a:ext cx="791210" cy="733425"/>
          </a:xfrm>
          <a:prstGeom prst="mathMultiply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不是台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8970" y="4902835"/>
            <a:ext cx="3686175" cy="16814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04193" y="1923415"/>
            <a:ext cx="5175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ln w="28575">
                  <a:solidFill>
                    <a:srgbClr val="FE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en-US" altLang="zh-CN" sz="4800" b="1">
              <a:ln w="28575">
                <a:solidFill>
                  <a:srgbClr val="FE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33528" y="3140710"/>
            <a:ext cx="5175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ln w="28575">
                  <a:solidFill>
                    <a:srgbClr val="FE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  <a:endParaRPr lang="en-US" altLang="zh-CN" sz="4800" b="1">
              <a:ln w="28575">
                <a:solidFill>
                  <a:srgbClr val="FE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bldLvl="0" animBg="1"/>
      <p:bldP spid="2" grpId="1" animBg="1"/>
      <p:bldP spid="5" grpId="0" animBg="1"/>
      <p:bldP spid="5" grpId="1" animBg="1"/>
      <p:bldP spid="6" grpId="0" animBg="1"/>
      <p:bldP spid="6" grpId="1" animBg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552575" y="1394460"/>
                <a:ext cx="8896350" cy="31927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）在已知图形中取互相垂直的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轴和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轴，两轴相交于点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.</a:t>
                </a: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画直观图时，把它们画成对应的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轴与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轴，两轴相交于点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zh-CN" alt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</a:rPr>
                      <m:t>，</m:t>
                    </m:r>
                  </m:oMath>
                </a14:m>
                <a:endParaRPr lang="zh-CN" altLang="en-US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且使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zh-CN" sz="24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CN" sz="24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4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𝑶𝒚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′=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45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(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或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5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°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)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，它们确定的平面表示水平面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2</a:t>
                </a:r>
                <a:r>
                  <a:rPr 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）已知图形中平行于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𝒙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轴或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sym typeface="+mn-ea"/>
                      </a:rPr>
                      <m:t>𝒚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轴的线段，在直观图中分别画成</a:t>
                </a: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平行于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轴或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𝒚</m:t>
                    </m:r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  <a:sym typeface="+mn-ea"/>
                      </a:rPr>
                      <m:t>′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轴的线段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.</a:t>
                </a: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（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）已知图形中平行于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轴的线段，在直观图中保持原长度不变，平行于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轴的线段，在直观图中长度为原来的一半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5" y="1394460"/>
                <a:ext cx="8896350" cy="3192780"/>
              </a:xfrm>
              <a:prstGeom prst="rect">
                <a:avLst/>
              </a:prstGeom>
              <a:blipFill rotWithShape="1">
                <a:blip r:embed="rId1"/>
                <a:stretch>
                  <a:fillRect l="-1097" t="-763" r="-4455" b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465455" y="610870"/>
            <a:ext cx="4707255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用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斜二测画法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画直观图：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斜二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30" y="4587240"/>
            <a:ext cx="5746750" cy="191579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2192655" y="2229394"/>
            <a:ext cx="3167380" cy="631190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709117" y="3557905"/>
            <a:ext cx="1711960" cy="631190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623050" y="4034790"/>
            <a:ext cx="1853565" cy="631190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583054" y="3122023"/>
            <a:ext cx="702945" cy="573042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斜二测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7695" y="3696970"/>
            <a:ext cx="2895600" cy="2171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455" y="706120"/>
            <a:ext cx="4707255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用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斜二测画法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画直观图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3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880110" y="2237423"/>
                <a:ext cx="10179050" cy="11988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画几何体的直观图时，与画平面图形的直观图相比，只是多画一个与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轴、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轴都垂直的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轴，并且使平行于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charset="-122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轴的线段的平行性和长度都不变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2237423"/>
                <a:ext cx="10179050" cy="1198880"/>
              </a:xfrm>
              <a:prstGeom prst="rect">
                <a:avLst/>
              </a:prstGeom>
              <a:blipFill rotWithShape="1">
                <a:blip r:embed="rId2"/>
                <a:stretch>
                  <a:fillRect l="-898" r="-778" b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6843577" y="2835910"/>
            <a:ext cx="3057525" cy="631190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0e9f52ed-70bf-4acc-8de1-d418bc4860c9}"/>
</p:tagLst>
</file>

<file path=ppt/tags/tag10.xml><?xml version="1.0" encoding="utf-8"?>
<p:tagLst xmlns:p="http://schemas.openxmlformats.org/presentationml/2006/main">
  <p:tag name="KSO_WM_UNIT_TABLE_BEAUTIFY" val="smartTable{9b218604-7bf9-4bb5-a756-1a9d8138140d}"/>
</p:tagLst>
</file>

<file path=ppt/tags/tag11.xml><?xml version="1.0" encoding="utf-8"?>
<p:tagLst xmlns:p="http://schemas.openxmlformats.org/presentationml/2006/main">
  <p:tag name="KSO_WM_UNIT_TABLE_BEAUTIFY" val="smartTable{b74f4b92-7a02-45c3-9d14-411f7b1b1351}"/>
</p:tagLst>
</file>

<file path=ppt/tags/tag12.xml><?xml version="1.0" encoding="utf-8"?>
<p:tagLst xmlns:p="http://schemas.openxmlformats.org/presentationml/2006/main">
  <p:tag name="KSO_WM_DOC_GUID" val="{8d1d930b-d600-4698-afa7-262180050f92}"/>
</p:tagLst>
</file>

<file path=ppt/tags/tag2.xml><?xml version="1.0" encoding="utf-8"?>
<p:tagLst xmlns:p="http://schemas.openxmlformats.org/presentationml/2006/main">
  <p:tag name="KSO_WM_UNIT_TABLE_BEAUTIFY" val="smartTable{09f50354-5a54-4970-a892-4e7b1052e230}"/>
</p:tagLst>
</file>

<file path=ppt/tags/tag3.xml><?xml version="1.0" encoding="utf-8"?>
<p:tagLst xmlns:p="http://schemas.openxmlformats.org/presentationml/2006/main">
  <p:tag name="KSO_WM_UNIT_TABLE_BEAUTIFY" val="smartTable{09f50354-5a54-4970-a892-4e7b1052e230}"/>
</p:tagLst>
</file>

<file path=ppt/tags/tag4.xml><?xml version="1.0" encoding="utf-8"?>
<p:tagLst xmlns:p="http://schemas.openxmlformats.org/presentationml/2006/main">
  <p:tag name="KSO_WM_UNIT_TABLE_BEAUTIFY" val="smartTable{09f50354-5a54-4970-a892-4e7b1052e230}"/>
</p:tagLst>
</file>

<file path=ppt/tags/tag5.xml><?xml version="1.0" encoding="utf-8"?>
<p:tagLst xmlns:p="http://schemas.openxmlformats.org/presentationml/2006/main">
  <p:tag name="KSO_WM_UNIT_TABLE_BEAUTIFY" val="smartTable{a7b0135f-96b7-4284-acce-62953f2925a7}"/>
</p:tagLst>
</file>

<file path=ppt/tags/tag6.xml><?xml version="1.0" encoding="utf-8"?>
<p:tagLst xmlns:p="http://schemas.openxmlformats.org/presentationml/2006/main">
  <p:tag name="KSO_WM_UNIT_TABLE_BEAUTIFY" val="smartTable{a7b0135f-96b7-4284-acce-62953f2925a7}"/>
</p:tagLst>
</file>

<file path=ppt/tags/tag7.xml><?xml version="1.0" encoding="utf-8"?>
<p:tagLst xmlns:p="http://schemas.openxmlformats.org/presentationml/2006/main">
  <p:tag name="KSO_WM_UNIT_TABLE_BEAUTIFY" val="smartTable{9b218604-7bf9-4bb5-a756-1a9d8138140d}"/>
</p:tagLst>
</file>

<file path=ppt/tags/tag8.xml><?xml version="1.0" encoding="utf-8"?>
<p:tagLst xmlns:p="http://schemas.openxmlformats.org/presentationml/2006/main">
  <p:tag name="KSO_WM_UNIT_TABLE_BEAUTIFY" val="smartTable{9b218604-7bf9-4bb5-a756-1a9d8138140d}"/>
</p:tagLst>
</file>

<file path=ppt/tags/tag9.xml><?xml version="1.0" encoding="utf-8"?>
<p:tagLst xmlns:p="http://schemas.openxmlformats.org/presentationml/2006/main">
  <p:tag name="KSO_WM_UNIT_TABLE_BEAUTIFY" val="smartTable{9b218604-7bf9-4bb5-a756-1a9d8138140d}"/>
</p:tagLst>
</file>

<file path=ppt/theme/theme1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2371</Words>
  <Application>WPS 演示</Application>
  <PresentationFormat>宽屏</PresentationFormat>
  <Paragraphs>498</Paragraphs>
  <Slides>43</Slides>
  <Notes>43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2" baseType="lpstr">
      <vt:lpstr>Arial</vt:lpstr>
      <vt:lpstr>宋体</vt:lpstr>
      <vt:lpstr>Wingdings</vt:lpstr>
      <vt:lpstr>叶根友刀锋黑草</vt:lpstr>
      <vt:lpstr>黑体</vt:lpstr>
      <vt:lpstr>Wingdings</vt:lpstr>
      <vt:lpstr>楷体</vt:lpstr>
      <vt:lpstr>微软雅黑</vt:lpstr>
      <vt:lpstr>Arial Unicode MS</vt:lpstr>
      <vt:lpstr>等线</vt:lpstr>
      <vt:lpstr>Times New Roman</vt:lpstr>
      <vt:lpstr>方正粗黑宋简体</vt:lpstr>
      <vt:lpstr>华文楷体</vt:lpstr>
      <vt:lpstr>等线 Light</vt:lpstr>
      <vt:lpstr>Calibri Light</vt:lpstr>
      <vt:lpstr>Calibri</vt:lpstr>
      <vt:lpstr>千图网海量PPT模板www.58pic.com</vt:lpstr>
      <vt:lpstr>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演示文稿21</dc:title>
  <dc:creator>柚子设计</dc:creator>
  <cp:keywords>MC-PPT模板</cp:keywords>
  <cp:category>模板</cp:category>
  <cp:lastModifiedBy>Administrator</cp:lastModifiedBy>
  <cp:revision>600</cp:revision>
  <dcterms:created xsi:type="dcterms:W3CDTF">2020-03-12T06:27:00Z</dcterms:created>
  <dcterms:modified xsi:type="dcterms:W3CDTF">2020-05-18T05:43:49Z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